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9" r:id="rId2"/>
  </p:sldIdLst>
  <p:sldSz cx="30279975" cy="42808525"/>
  <p:notesSz cx="6811963" cy="9942513"/>
  <p:defaultTextStyle>
    <a:defPPr>
      <a:defRPr lang="de-DE"/>
    </a:defPPr>
    <a:lvl1pPr marL="0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483">
          <p15:clr>
            <a:srgbClr val="A4A3A4"/>
          </p15:clr>
        </p15:guide>
        <p15:guide id="2" pos="95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2" userDrawn="1">
          <p15:clr>
            <a:srgbClr val="A4A3A4"/>
          </p15:clr>
        </p15:guide>
        <p15:guide id="2" pos="214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FF2"/>
    <a:srgbClr val="C1FFE0"/>
    <a:srgbClr val="99FFCC"/>
    <a:srgbClr val="EBE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93D81CF-94F2-401A-BA57-92F5A7B2D0C5}" styleName="Mittlere Formatvorlag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240" autoAdjust="0"/>
    <p:restoredTop sz="99756" autoAdjust="0"/>
  </p:normalViewPr>
  <p:slideViewPr>
    <p:cSldViewPr>
      <p:cViewPr>
        <p:scale>
          <a:sx n="50" d="100"/>
          <a:sy n="50" d="100"/>
        </p:scale>
        <p:origin x="162" y="-72"/>
      </p:cViewPr>
      <p:guideLst>
        <p:guide orient="horz" pos="13483"/>
        <p:guide pos="9537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814" y="-90"/>
      </p:cViewPr>
      <p:guideLst>
        <p:guide orient="horz" pos="3132"/>
        <p:guide pos="214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983BE2-A85D-0645-85D4-FB18A4170CFC}" type="doc">
      <dgm:prSet loTypeId="urn:microsoft.com/office/officeart/2005/8/layout/matrix1" loCatId="" qsTypeId="urn:microsoft.com/office/officeart/2005/8/quickstyle/simple3" qsCatId="simple" csTypeId="urn:microsoft.com/office/officeart/2005/8/colors/colorful1#4" csCatId="colorful" phldr="1"/>
      <dgm:spPr/>
      <dgm:t>
        <a:bodyPr/>
        <a:lstStyle/>
        <a:p>
          <a:endParaRPr lang="de-DE"/>
        </a:p>
      </dgm:t>
    </dgm:pt>
    <dgm:pt modelId="{51D3A6B2-848F-0149-AD66-EBACBCB0B18C}">
      <dgm:prSet phldrT="[Text]" custT="1"/>
      <dgm:spPr/>
      <dgm:t>
        <a:bodyPr/>
        <a:lstStyle/>
        <a:p>
          <a:r>
            <a:rPr lang="de-DE" sz="3600" dirty="0" smtClean="0"/>
            <a:t>Social Support</a:t>
          </a:r>
          <a:endParaRPr lang="de-DE" sz="3600" dirty="0"/>
        </a:p>
      </dgm:t>
    </dgm:pt>
    <dgm:pt modelId="{BF3D0DE2-86B5-C84D-8B79-52233E270CC3}" type="parTrans" cxnId="{111D5623-0969-EA4A-B668-D59B153B94DE}">
      <dgm:prSet/>
      <dgm:spPr/>
      <dgm:t>
        <a:bodyPr/>
        <a:lstStyle/>
        <a:p>
          <a:endParaRPr lang="de-DE"/>
        </a:p>
      </dgm:t>
    </dgm:pt>
    <dgm:pt modelId="{3577F6B7-8E30-B646-88D9-BBAA92BC8528}" type="sibTrans" cxnId="{111D5623-0969-EA4A-B668-D59B153B94DE}">
      <dgm:prSet/>
      <dgm:spPr/>
      <dgm:t>
        <a:bodyPr/>
        <a:lstStyle/>
        <a:p>
          <a:endParaRPr lang="de-DE"/>
        </a:p>
      </dgm:t>
    </dgm:pt>
    <dgm:pt modelId="{FE23D368-BAFA-0741-BC64-F1EFF045F736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de-DE" b="1" dirty="0" smtClean="0"/>
            <a:t>Informational Support </a:t>
          </a:r>
          <a:r>
            <a:rPr lang="de-DE" dirty="0" smtClean="0"/>
            <a:t>beinhaltet Schulung, Anleitung und Beratung des Anderen (Peterson &amp; Bredow, 2008).</a:t>
          </a:r>
          <a:endParaRPr lang="de-DE" dirty="0"/>
        </a:p>
      </dgm:t>
    </dgm:pt>
    <dgm:pt modelId="{2F7CA028-1406-914D-A670-C03F56D7704A}" type="parTrans" cxnId="{9BCE99EE-4083-8E40-A27C-0B0392AADA09}">
      <dgm:prSet/>
      <dgm:spPr/>
      <dgm:t>
        <a:bodyPr/>
        <a:lstStyle/>
        <a:p>
          <a:endParaRPr lang="de-DE"/>
        </a:p>
      </dgm:t>
    </dgm:pt>
    <dgm:pt modelId="{B42D2148-876B-6240-9645-4FC6643E72FD}" type="sibTrans" cxnId="{9BCE99EE-4083-8E40-A27C-0B0392AADA09}">
      <dgm:prSet/>
      <dgm:spPr/>
      <dgm:t>
        <a:bodyPr/>
        <a:lstStyle/>
        <a:p>
          <a:endParaRPr lang="de-DE"/>
        </a:p>
      </dgm:t>
    </dgm:pt>
    <dgm:pt modelId="{8A081C53-0B30-A948-9EAF-6005CC5F7601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de-DE" b="1" smtClean="0"/>
            <a:t>Instrumental Support </a:t>
          </a:r>
          <a:r>
            <a:rPr lang="de-DE" smtClean="0"/>
            <a:t>beinhaltet Entlastung, Unterstützung, Beistand sowie Pflege und Beobachtung des Bedürftigen (Peterson &amp; Bredow, 2008; Dychtwald, 1999)</a:t>
          </a:r>
          <a:endParaRPr lang="de-DE" dirty="0"/>
        </a:p>
      </dgm:t>
    </dgm:pt>
    <dgm:pt modelId="{BAA4A990-025A-9640-AC86-BFABABCD8CFB}" type="parTrans" cxnId="{E094574B-D588-684B-8F44-23FFEE4D0D7F}">
      <dgm:prSet/>
      <dgm:spPr/>
      <dgm:t>
        <a:bodyPr/>
        <a:lstStyle/>
        <a:p>
          <a:endParaRPr lang="de-DE"/>
        </a:p>
      </dgm:t>
    </dgm:pt>
    <dgm:pt modelId="{72AD3600-05FD-0B48-9B72-0FBCF6B572FC}" type="sibTrans" cxnId="{E094574B-D588-684B-8F44-23FFEE4D0D7F}">
      <dgm:prSet/>
      <dgm:spPr/>
      <dgm:t>
        <a:bodyPr/>
        <a:lstStyle/>
        <a:p>
          <a:endParaRPr lang="de-DE"/>
        </a:p>
      </dgm:t>
    </dgm:pt>
    <dgm:pt modelId="{A11D7B5F-1EB5-B34F-9B2C-E4EE75DA8283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de-DE" b="1" dirty="0" smtClean="0"/>
            <a:t>Emotional Support </a:t>
          </a:r>
          <a:r>
            <a:rPr lang="de-DE" dirty="0" smtClean="0"/>
            <a:t>beinhaltet Empathie, Anteilnahme, Ermutigung, Förderung, Zuspruch, Anregung und erhöht das Selbstwertgefühl des Anderen (Peterson &amp; Bredow, 2008; Green &amp; </a:t>
          </a:r>
          <a:r>
            <a:rPr lang="de-DE" dirty="0" err="1" smtClean="0"/>
            <a:t>Burleson</a:t>
          </a:r>
          <a:r>
            <a:rPr lang="de-DE" dirty="0" smtClean="0"/>
            <a:t>, 2003)</a:t>
          </a:r>
          <a:endParaRPr lang="de-DE" dirty="0"/>
        </a:p>
      </dgm:t>
    </dgm:pt>
    <dgm:pt modelId="{109FABF3-F801-B048-90E3-62D35A1B8AC9}" type="parTrans" cxnId="{D42B5524-E586-574D-9C53-F95FFE5C01AD}">
      <dgm:prSet/>
      <dgm:spPr/>
      <dgm:t>
        <a:bodyPr/>
        <a:lstStyle/>
        <a:p>
          <a:endParaRPr lang="de-DE"/>
        </a:p>
      </dgm:t>
    </dgm:pt>
    <dgm:pt modelId="{981F535C-9448-6540-9026-5B058B1602EF}" type="sibTrans" cxnId="{D42B5524-E586-574D-9C53-F95FFE5C01AD}">
      <dgm:prSet/>
      <dgm:spPr/>
      <dgm:t>
        <a:bodyPr/>
        <a:lstStyle/>
        <a:p>
          <a:endParaRPr lang="de-DE"/>
        </a:p>
      </dgm:t>
    </dgm:pt>
    <dgm:pt modelId="{6422DFE9-2E7A-B246-A08B-332914BF7872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de-DE" b="1" dirty="0" smtClean="0"/>
            <a:t>Appraisal Support </a:t>
          </a:r>
          <a:r>
            <a:rPr lang="de-DE" dirty="0" smtClean="0"/>
            <a:t>bestätigt die Handlungen, Entscheidungen und Aktionen sowie Aussagen des Anderen (Peterson &amp; Bredow, 2008).</a:t>
          </a:r>
          <a:endParaRPr lang="de-DE" dirty="0"/>
        </a:p>
      </dgm:t>
    </dgm:pt>
    <dgm:pt modelId="{182B7758-F085-CB4D-952D-5EFD010959A5}" type="parTrans" cxnId="{A48277CE-A032-0E4A-9C79-B7543D336FBB}">
      <dgm:prSet/>
      <dgm:spPr/>
      <dgm:t>
        <a:bodyPr/>
        <a:lstStyle/>
        <a:p>
          <a:endParaRPr lang="de-DE"/>
        </a:p>
      </dgm:t>
    </dgm:pt>
    <dgm:pt modelId="{1B3D59F0-3044-6B49-A434-9A08CFDC0B8C}" type="sibTrans" cxnId="{A48277CE-A032-0E4A-9C79-B7543D336FBB}">
      <dgm:prSet/>
      <dgm:spPr/>
      <dgm:t>
        <a:bodyPr/>
        <a:lstStyle/>
        <a:p>
          <a:endParaRPr lang="de-DE"/>
        </a:p>
      </dgm:t>
    </dgm:pt>
    <dgm:pt modelId="{B44C9A71-3F4B-1A43-81AF-833EF5DF26F0}" type="pres">
      <dgm:prSet presAssocID="{2B983BE2-A85D-0645-85D4-FB18A4170CFC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6FA4B049-BF46-D04A-A2F9-6EFA53C8285B}" type="pres">
      <dgm:prSet presAssocID="{2B983BE2-A85D-0645-85D4-FB18A4170CFC}" presName="matrix" presStyleCnt="0"/>
      <dgm:spPr/>
      <dgm:t>
        <a:bodyPr/>
        <a:lstStyle/>
        <a:p>
          <a:endParaRPr lang="de-DE"/>
        </a:p>
      </dgm:t>
    </dgm:pt>
    <dgm:pt modelId="{3611C230-22BA-1641-8F1B-E35B5DD7A1B2}" type="pres">
      <dgm:prSet presAssocID="{2B983BE2-A85D-0645-85D4-FB18A4170CFC}" presName="tile1" presStyleLbl="node1" presStyleIdx="0" presStyleCnt="4"/>
      <dgm:spPr/>
      <dgm:t>
        <a:bodyPr/>
        <a:lstStyle/>
        <a:p>
          <a:endParaRPr lang="de-DE"/>
        </a:p>
      </dgm:t>
    </dgm:pt>
    <dgm:pt modelId="{6AF27E18-86F6-CF40-A958-AA6002C80106}" type="pres">
      <dgm:prSet presAssocID="{2B983BE2-A85D-0645-85D4-FB18A4170CF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DC6E047-C923-0E48-A166-1CE555E98828}" type="pres">
      <dgm:prSet presAssocID="{2B983BE2-A85D-0645-85D4-FB18A4170CFC}" presName="tile2" presStyleLbl="node1" presStyleIdx="1" presStyleCnt="4" custLinFactX="97207" custLinFactY="-100000" custLinFactNeighborX="100000" custLinFactNeighborY="-186662"/>
      <dgm:spPr/>
      <dgm:t>
        <a:bodyPr/>
        <a:lstStyle/>
        <a:p>
          <a:endParaRPr lang="de-DE"/>
        </a:p>
      </dgm:t>
    </dgm:pt>
    <dgm:pt modelId="{E8F18DE5-65BC-DA4E-8D0B-9B54655BA410}" type="pres">
      <dgm:prSet presAssocID="{2B983BE2-A85D-0645-85D4-FB18A4170CF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C62CC4A-98A4-5A48-BE5D-F1109DCC4C42}" type="pres">
      <dgm:prSet presAssocID="{2B983BE2-A85D-0645-85D4-FB18A4170CFC}" presName="tile3" presStyleLbl="node1" presStyleIdx="2" presStyleCnt="4" custLinFactNeighborY="1215"/>
      <dgm:spPr/>
      <dgm:t>
        <a:bodyPr/>
        <a:lstStyle/>
        <a:p>
          <a:endParaRPr lang="de-DE"/>
        </a:p>
      </dgm:t>
    </dgm:pt>
    <dgm:pt modelId="{4ED74507-4532-D343-8C45-641D476E4C12}" type="pres">
      <dgm:prSet presAssocID="{2B983BE2-A85D-0645-85D4-FB18A4170CF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2B29750-29FC-624E-BDC0-74AFE9DF76DC}" type="pres">
      <dgm:prSet presAssocID="{2B983BE2-A85D-0645-85D4-FB18A4170CFC}" presName="tile4" presStyleLbl="node1" presStyleIdx="3" presStyleCnt="4"/>
      <dgm:spPr/>
      <dgm:t>
        <a:bodyPr/>
        <a:lstStyle/>
        <a:p>
          <a:endParaRPr lang="de-DE"/>
        </a:p>
      </dgm:t>
    </dgm:pt>
    <dgm:pt modelId="{579C5162-C13F-D846-9877-E62187A2874A}" type="pres">
      <dgm:prSet presAssocID="{2B983BE2-A85D-0645-85D4-FB18A4170CF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B51DBA6-60C8-1846-BCA1-30B2033FD895}" type="pres">
      <dgm:prSet presAssocID="{2B983BE2-A85D-0645-85D4-FB18A4170CFC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de-DE"/>
        </a:p>
      </dgm:t>
    </dgm:pt>
  </dgm:ptLst>
  <dgm:cxnLst>
    <dgm:cxn modelId="{19A1CEE3-FF04-4D55-98A4-141EA5CD3922}" type="presOf" srcId="{FE23D368-BAFA-0741-BC64-F1EFF045F736}" destId="{3611C230-22BA-1641-8F1B-E35B5DD7A1B2}" srcOrd="0" destOrd="0" presId="urn:microsoft.com/office/officeart/2005/8/layout/matrix1"/>
    <dgm:cxn modelId="{730D4D53-EA5C-4D52-A92C-176C68B95231}" type="presOf" srcId="{2B983BE2-A85D-0645-85D4-FB18A4170CFC}" destId="{B44C9A71-3F4B-1A43-81AF-833EF5DF26F0}" srcOrd="0" destOrd="0" presId="urn:microsoft.com/office/officeart/2005/8/layout/matrix1"/>
    <dgm:cxn modelId="{AD969DCA-C1F4-4F92-8F4C-EF5E4F614A01}" type="presOf" srcId="{A11D7B5F-1EB5-B34F-9B2C-E4EE75DA8283}" destId="{7C62CC4A-98A4-5A48-BE5D-F1109DCC4C42}" srcOrd="0" destOrd="0" presId="urn:microsoft.com/office/officeart/2005/8/layout/matrix1"/>
    <dgm:cxn modelId="{111D5623-0969-EA4A-B668-D59B153B94DE}" srcId="{2B983BE2-A85D-0645-85D4-FB18A4170CFC}" destId="{51D3A6B2-848F-0149-AD66-EBACBCB0B18C}" srcOrd="0" destOrd="0" parTransId="{BF3D0DE2-86B5-C84D-8B79-52233E270CC3}" sibTransId="{3577F6B7-8E30-B646-88D9-BBAA92BC8528}"/>
    <dgm:cxn modelId="{2AD7EE62-E5D1-43E9-9EDA-8D1F0A303831}" type="presOf" srcId="{6422DFE9-2E7A-B246-A08B-332914BF7872}" destId="{579C5162-C13F-D846-9877-E62187A2874A}" srcOrd="1" destOrd="0" presId="urn:microsoft.com/office/officeart/2005/8/layout/matrix1"/>
    <dgm:cxn modelId="{439C54B8-7494-4D33-9098-2091C0A58523}" type="presOf" srcId="{6422DFE9-2E7A-B246-A08B-332914BF7872}" destId="{C2B29750-29FC-624E-BDC0-74AFE9DF76DC}" srcOrd="0" destOrd="0" presId="urn:microsoft.com/office/officeart/2005/8/layout/matrix1"/>
    <dgm:cxn modelId="{D42B5524-E586-574D-9C53-F95FFE5C01AD}" srcId="{51D3A6B2-848F-0149-AD66-EBACBCB0B18C}" destId="{A11D7B5F-1EB5-B34F-9B2C-E4EE75DA8283}" srcOrd="2" destOrd="0" parTransId="{109FABF3-F801-B048-90E3-62D35A1B8AC9}" sibTransId="{981F535C-9448-6540-9026-5B058B1602EF}"/>
    <dgm:cxn modelId="{7868E2D1-3672-4EB3-B46F-977EDA8ED1DA}" type="presOf" srcId="{FE23D368-BAFA-0741-BC64-F1EFF045F736}" destId="{6AF27E18-86F6-CF40-A958-AA6002C80106}" srcOrd="1" destOrd="0" presId="urn:microsoft.com/office/officeart/2005/8/layout/matrix1"/>
    <dgm:cxn modelId="{64FFCF34-8D0C-45A2-A058-57830F09B81C}" type="presOf" srcId="{8A081C53-0B30-A948-9EAF-6005CC5F7601}" destId="{E8F18DE5-65BC-DA4E-8D0B-9B54655BA410}" srcOrd="1" destOrd="0" presId="urn:microsoft.com/office/officeart/2005/8/layout/matrix1"/>
    <dgm:cxn modelId="{A14690A6-4B6C-4B18-A073-AE3867482A7A}" type="presOf" srcId="{8A081C53-0B30-A948-9EAF-6005CC5F7601}" destId="{4DC6E047-C923-0E48-A166-1CE555E98828}" srcOrd="0" destOrd="0" presId="urn:microsoft.com/office/officeart/2005/8/layout/matrix1"/>
    <dgm:cxn modelId="{9BCE99EE-4083-8E40-A27C-0B0392AADA09}" srcId="{51D3A6B2-848F-0149-AD66-EBACBCB0B18C}" destId="{FE23D368-BAFA-0741-BC64-F1EFF045F736}" srcOrd="0" destOrd="0" parTransId="{2F7CA028-1406-914D-A670-C03F56D7704A}" sibTransId="{B42D2148-876B-6240-9645-4FC6643E72FD}"/>
    <dgm:cxn modelId="{E094574B-D588-684B-8F44-23FFEE4D0D7F}" srcId="{51D3A6B2-848F-0149-AD66-EBACBCB0B18C}" destId="{8A081C53-0B30-A948-9EAF-6005CC5F7601}" srcOrd="1" destOrd="0" parTransId="{BAA4A990-025A-9640-AC86-BFABABCD8CFB}" sibTransId="{72AD3600-05FD-0B48-9B72-0FBCF6B572FC}"/>
    <dgm:cxn modelId="{A48277CE-A032-0E4A-9C79-B7543D336FBB}" srcId="{51D3A6B2-848F-0149-AD66-EBACBCB0B18C}" destId="{6422DFE9-2E7A-B246-A08B-332914BF7872}" srcOrd="3" destOrd="0" parTransId="{182B7758-F085-CB4D-952D-5EFD010959A5}" sibTransId="{1B3D59F0-3044-6B49-A434-9A08CFDC0B8C}"/>
    <dgm:cxn modelId="{21E98CFC-50D3-41BE-AD2F-AE03CE0FADA2}" type="presOf" srcId="{51D3A6B2-848F-0149-AD66-EBACBCB0B18C}" destId="{2B51DBA6-60C8-1846-BCA1-30B2033FD895}" srcOrd="0" destOrd="0" presId="urn:microsoft.com/office/officeart/2005/8/layout/matrix1"/>
    <dgm:cxn modelId="{541F2742-780C-40EE-A7A9-5550FAA05D6D}" type="presOf" srcId="{A11D7B5F-1EB5-B34F-9B2C-E4EE75DA8283}" destId="{4ED74507-4532-D343-8C45-641D476E4C12}" srcOrd="1" destOrd="0" presId="urn:microsoft.com/office/officeart/2005/8/layout/matrix1"/>
    <dgm:cxn modelId="{8D7E57E7-6A13-4889-89E0-8552E12405A1}" type="presParOf" srcId="{B44C9A71-3F4B-1A43-81AF-833EF5DF26F0}" destId="{6FA4B049-BF46-D04A-A2F9-6EFA53C8285B}" srcOrd="0" destOrd="0" presId="urn:microsoft.com/office/officeart/2005/8/layout/matrix1"/>
    <dgm:cxn modelId="{47CB8723-02A7-4F95-8844-72406C545271}" type="presParOf" srcId="{6FA4B049-BF46-D04A-A2F9-6EFA53C8285B}" destId="{3611C230-22BA-1641-8F1B-E35B5DD7A1B2}" srcOrd="0" destOrd="0" presId="urn:microsoft.com/office/officeart/2005/8/layout/matrix1"/>
    <dgm:cxn modelId="{F34711A7-7F4B-4DCB-B611-BE2E1595574D}" type="presParOf" srcId="{6FA4B049-BF46-D04A-A2F9-6EFA53C8285B}" destId="{6AF27E18-86F6-CF40-A958-AA6002C80106}" srcOrd="1" destOrd="0" presId="urn:microsoft.com/office/officeart/2005/8/layout/matrix1"/>
    <dgm:cxn modelId="{B10D63A4-FD4C-485E-91C0-3706DC912E4F}" type="presParOf" srcId="{6FA4B049-BF46-D04A-A2F9-6EFA53C8285B}" destId="{4DC6E047-C923-0E48-A166-1CE555E98828}" srcOrd="2" destOrd="0" presId="urn:microsoft.com/office/officeart/2005/8/layout/matrix1"/>
    <dgm:cxn modelId="{3A577F2B-19A2-4420-928B-C972A0F456C6}" type="presParOf" srcId="{6FA4B049-BF46-D04A-A2F9-6EFA53C8285B}" destId="{E8F18DE5-65BC-DA4E-8D0B-9B54655BA410}" srcOrd="3" destOrd="0" presId="urn:microsoft.com/office/officeart/2005/8/layout/matrix1"/>
    <dgm:cxn modelId="{9730096B-379D-476F-9EAB-51DF49B0FACB}" type="presParOf" srcId="{6FA4B049-BF46-D04A-A2F9-6EFA53C8285B}" destId="{7C62CC4A-98A4-5A48-BE5D-F1109DCC4C42}" srcOrd="4" destOrd="0" presId="urn:microsoft.com/office/officeart/2005/8/layout/matrix1"/>
    <dgm:cxn modelId="{1AEEBAF7-BBD3-465B-A976-C3D61D8D8C2B}" type="presParOf" srcId="{6FA4B049-BF46-D04A-A2F9-6EFA53C8285B}" destId="{4ED74507-4532-D343-8C45-641D476E4C12}" srcOrd="5" destOrd="0" presId="urn:microsoft.com/office/officeart/2005/8/layout/matrix1"/>
    <dgm:cxn modelId="{79A93E6C-9089-4935-8A8D-DD8A3966A8F6}" type="presParOf" srcId="{6FA4B049-BF46-D04A-A2F9-6EFA53C8285B}" destId="{C2B29750-29FC-624E-BDC0-74AFE9DF76DC}" srcOrd="6" destOrd="0" presId="urn:microsoft.com/office/officeart/2005/8/layout/matrix1"/>
    <dgm:cxn modelId="{9139ACF3-F875-47F2-A528-A844C0611738}" type="presParOf" srcId="{6FA4B049-BF46-D04A-A2F9-6EFA53C8285B}" destId="{579C5162-C13F-D846-9877-E62187A2874A}" srcOrd="7" destOrd="0" presId="urn:microsoft.com/office/officeart/2005/8/layout/matrix1"/>
    <dgm:cxn modelId="{7C6DFA79-61B5-4809-81C8-DBBB97FA2FFA}" type="presParOf" srcId="{B44C9A71-3F4B-1A43-81AF-833EF5DF26F0}" destId="{2B51DBA6-60C8-1846-BCA1-30B2033FD895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11C230-22BA-1641-8F1B-E35B5DD7A1B2}">
      <dsp:nvSpPr>
        <dsp:cNvPr id="0" name=""/>
        <dsp:cNvSpPr/>
      </dsp:nvSpPr>
      <dsp:spPr>
        <a:xfrm rot="16200000">
          <a:off x="609600" y="-609600"/>
          <a:ext cx="2687782" cy="3906982"/>
        </a:xfrm>
        <a:prstGeom prst="round1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de-DE" sz="1800" b="1" kern="1200" dirty="0" smtClean="0"/>
            <a:t>Informational Support </a:t>
          </a:r>
          <a:r>
            <a:rPr lang="de-DE" sz="1800" kern="1200" dirty="0" smtClean="0"/>
            <a:t>beinhaltet Schulung, Anleitung und Beratung des Anderen (Peterson &amp; Bredow, 2008).</a:t>
          </a:r>
          <a:endParaRPr lang="de-DE" sz="1800" kern="1200" dirty="0"/>
        </a:p>
      </dsp:txBody>
      <dsp:txXfrm rot="5400000">
        <a:off x="-1" y="1"/>
        <a:ext cx="3906982" cy="2015836"/>
      </dsp:txXfrm>
    </dsp:sp>
    <dsp:sp modelId="{4DC6E047-C923-0E48-A166-1CE555E98828}">
      <dsp:nvSpPr>
        <dsp:cNvPr id="0" name=""/>
        <dsp:cNvSpPr/>
      </dsp:nvSpPr>
      <dsp:spPr>
        <a:xfrm>
          <a:off x="3906982" y="0"/>
          <a:ext cx="3906982" cy="2687782"/>
        </a:xfrm>
        <a:prstGeom prst="round1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de-DE" sz="1800" b="1" kern="1200" smtClean="0"/>
            <a:t>Instrumental Support </a:t>
          </a:r>
          <a:r>
            <a:rPr lang="de-DE" sz="1800" kern="1200" smtClean="0"/>
            <a:t>beinhaltet Entlastung, Unterstützung, Beistand sowie Pflege und Beobachtung des Bedürftigen (Peterson &amp; Bredow, 2008; Dychtwald, 1999)</a:t>
          </a:r>
          <a:endParaRPr lang="de-DE" sz="1800" kern="1200" dirty="0"/>
        </a:p>
      </dsp:txBody>
      <dsp:txXfrm>
        <a:off x="3906982" y="0"/>
        <a:ext cx="3906982" cy="2015836"/>
      </dsp:txXfrm>
    </dsp:sp>
    <dsp:sp modelId="{7C62CC4A-98A4-5A48-BE5D-F1109DCC4C42}">
      <dsp:nvSpPr>
        <dsp:cNvPr id="0" name=""/>
        <dsp:cNvSpPr/>
      </dsp:nvSpPr>
      <dsp:spPr>
        <a:xfrm rot="10800000">
          <a:off x="0" y="2687782"/>
          <a:ext cx="3906982" cy="2687782"/>
        </a:xfrm>
        <a:prstGeom prst="round1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de-DE" sz="1800" b="1" kern="1200" dirty="0" smtClean="0"/>
            <a:t>Emotional Support </a:t>
          </a:r>
          <a:r>
            <a:rPr lang="de-DE" sz="1800" kern="1200" dirty="0" smtClean="0"/>
            <a:t>beinhaltet Empathie, Anteilnahme, Ermutigung, Förderung, Zuspruch, Anregung und erhöht das Selbstwertgefühl des Anderen (Peterson &amp; Bredow, 2008; Green &amp; </a:t>
          </a:r>
          <a:r>
            <a:rPr lang="de-DE" sz="1800" kern="1200" dirty="0" err="1" smtClean="0"/>
            <a:t>Burleson</a:t>
          </a:r>
          <a:r>
            <a:rPr lang="de-DE" sz="1800" kern="1200" dirty="0" smtClean="0"/>
            <a:t>, 2003)</a:t>
          </a:r>
          <a:endParaRPr lang="de-DE" sz="1800" kern="1200" dirty="0"/>
        </a:p>
      </dsp:txBody>
      <dsp:txXfrm rot="10800000">
        <a:off x="0" y="3359727"/>
        <a:ext cx="3906982" cy="2015836"/>
      </dsp:txXfrm>
    </dsp:sp>
    <dsp:sp modelId="{C2B29750-29FC-624E-BDC0-74AFE9DF76DC}">
      <dsp:nvSpPr>
        <dsp:cNvPr id="0" name=""/>
        <dsp:cNvSpPr/>
      </dsp:nvSpPr>
      <dsp:spPr>
        <a:xfrm rot="5400000">
          <a:off x="4516582" y="2078181"/>
          <a:ext cx="2687782" cy="3906982"/>
        </a:xfrm>
        <a:prstGeom prst="round1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de-DE" sz="1800" b="1" kern="1200" dirty="0" smtClean="0"/>
            <a:t>Appraisal Support </a:t>
          </a:r>
          <a:r>
            <a:rPr lang="de-DE" sz="1800" kern="1200" dirty="0" smtClean="0"/>
            <a:t>bestätigt die Handlungen, Entscheidungen und Aktionen sowie Aussagen des Anderen (Peterson &amp; Bredow, 2008).</a:t>
          </a:r>
          <a:endParaRPr lang="de-DE" sz="1800" kern="1200" dirty="0"/>
        </a:p>
      </dsp:txBody>
      <dsp:txXfrm rot="-5400000">
        <a:off x="3906981" y="3359727"/>
        <a:ext cx="3906982" cy="2015836"/>
      </dsp:txXfrm>
    </dsp:sp>
    <dsp:sp modelId="{2B51DBA6-60C8-1846-BCA1-30B2033FD895}">
      <dsp:nvSpPr>
        <dsp:cNvPr id="0" name=""/>
        <dsp:cNvSpPr/>
      </dsp:nvSpPr>
      <dsp:spPr>
        <a:xfrm>
          <a:off x="2734887" y="2015836"/>
          <a:ext cx="2344189" cy="1343891"/>
        </a:xfrm>
        <a:prstGeom prst="roundRect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4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600" kern="1200" dirty="0" smtClean="0"/>
            <a:t>Social Support</a:t>
          </a:r>
          <a:endParaRPr lang="de-DE" sz="3600" kern="1200" dirty="0"/>
        </a:p>
      </dsp:txBody>
      <dsp:txXfrm>
        <a:off x="2800490" y="2081439"/>
        <a:ext cx="2212983" cy="12126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51850" cy="497125"/>
          </a:xfrm>
          <a:prstGeom prst="rect">
            <a:avLst/>
          </a:prstGeom>
        </p:spPr>
        <p:txBody>
          <a:bodyPr vert="horz" lIns="95681" tIns="47839" rIns="95681" bIns="47839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8538" y="3"/>
            <a:ext cx="2951850" cy="497125"/>
          </a:xfrm>
          <a:prstGeom prst="rect">
            <a:avLst/>
          </a:prstGeom>
        </p:spPr>
        <p:txBody>
          <a:bodyPr vert="horz" lIns="95681" tIns="47839" rIns="95681" bIns="47839" rtlCol="0"/>
          <a:lstStyle>
            <a:lvl1pPr algn="r">
              <a:defRPr sz="1200"/>
            </a:lvl1pPr>
          </a:lstStyle>
          <a:p>
            <a:fld id="{72319953-7B39-4628-A92C-0B176C5E56E7}" type="datetimeFigureOut">
              <a:rPr lang="de-CH" smtClean="0"/>
              <a:pPr/>
              <a:t>10.02.2014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089150" y="746125"/>
            <a:ext cx="26336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81" tIns="47839" rIns="95681" bIns="47839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1197" y="4722694"/>
            <a:ext cx="5449570" cy="4474130"/>
          </a:xfrm>
          <a:prstGeom prst="rect">
            <a:avLst/>
          </a:prstGeom>
        </p:spPr>
        <p:txBody>
          <a:bodyPr vert="horz" lIns="95681" tIns="47839" rIns="95681" bIns="47839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43664"/>
            <a:ext cx="2951850" cy="497125"/>
          </a:xfrm>
          <a:prstGeom prst="rect">
            <a:avLst/>
          </a:prstGeom>
        </p:spPr>
        <p:txBody>
          <a:bodyPr vert="horz" lIns="95681" tIns="47839" rIns="95681" bIns="47839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8538" y="9443664"/>
            <a:ext cx="2951850" cy="497125"/>
          </a:xfrm>
          <a:prstGeom prst="rect">
            <a:avLst/>
          </a:prstGeom>
        </p:spPr>
        <p:txBody>
          <a:bodyPr vert="horz" lIns="95681" tIns="47839" rIns="95681" bIns="47839" rtlCol="0" anchor="b"/>
          <a:lstStyle>
            <a:lvl1pPr algn="r">
              <a:defRPr sz="1200"/>
            </a:lvl1pPr>
          </a:lstStyle>
          <a:p>
            <a:fld id="{E2534D1F-EAA4-47A5-854E-6B8429B0455B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57640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34D1F-EAA4-47A5-854E-6B8429B0455B}" type="slidenum">
              <a:rPr lang="de-CH" smtClean="0"/>
              <a:pPr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56986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70998" y="13298411"/>
            <a:ext cx="25737979" cy="917608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6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3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0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4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08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95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EC564-44F8-46A9-9230-1DF92B5D6333}" type="datetimeFigureOut">
              <a:rPr lang="de-CH" smtClean="0"/>
              <a:pPr/>
              <a:t>10.02.2014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9A679-B418-4299-ABDB-85C7C17BA571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32563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EC564-44F8-46A9-9230-1DF92B5D6333}" type="datetimeFigureOut">
              <a:rPr lang="de-CH" smtClean="0"/>
              <a:pPr/>
              <a:t>10.02.2014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9A679-B418-4299-ABDB-85C7C17BA571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70679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698227" y="10702131"/>
            <a:ext cx="22557528" cy="22799503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15133" y="10702131"/>
            <a:ext cx="67178439" cy="22799503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EC564-44F8-46A9-9230-1DF92B5D6333}" type="datetimeFigureOut">
              <a:rPr lang="de-CH" smtClean="0"/>
              <a:pPr/>
              <a:t>10.02.2014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9A679-B418-4299-ABDB-85C7C17BA571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91626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EC564-44F8-46A9-9230-1DF92B5D6333}" type="datetimeFigureOut">
              <a:rPr lang="de-CH" smtClean="0"/>
              <a:pPr/>
              <a:t>10.02.2014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9A679-B418-4299-ABDB-85C7C17BA571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103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1909" y="27508463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6982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3978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096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4794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3493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192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0890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69589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EC564-44F8-46A9-9230-1DF92B5D6333}" type="datetimeFigureOut">
              <a:rPr lang="de-CH" smtClean="0"/>
              <a:pPr/>
              <a:t>10.02.2014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9A679-B418-4299-ABDB-85C7C17BA571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6557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15133" y="62349824"/>
            <a:ext cx="44867985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87773" y="62349824"/>
            <a:ext cx="44867982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EC564-44F8-46A9-9230-1DF92B5D6333}" type="datetimeFigureOut">
              <a:rPr lang="de-CH" smtClean="0"/>
              <a:pPr/>
              <a:t>10.02.2014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9A679-B418-4299-ABDB-85C7C17BA571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33006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6982" indent="0">
              <a:buNone/>
              <a:defRPr sz="9100" b="1"/>
            </a:lvl2pPr>
            <a:lvl3pPr marL="4173978" indent="0">
              <a:buNone/>
              <a:defRPr sz="8200" b="1"/>
            </a:lvl3pPr>
            <a:lvl4pPr marL="6260960" indent="0">
              <a:buNone/>
              <a:defRPr sz="7300" b="1"/>
            </a:lvl4pPr>
            <a:lvl5pPr marL="8347942" indent="0">
              <a:buNone/>
              <a:defRPr sz="7300" b="1"/>
            </a:lvl5pPr>
            <a:lvl6pPr marL="10434938" indent="0">
              <a:buNone/>
              <a:defRPr sz="7300" b="1"/>
            </a:lvl6pPr>
            <a:lvl7pPr marL="12521920" indent="0">
              <a:buNone/>
              <a:defRPr sz="7300" b="1"/>
            </a:lvl7pPr>
            <a:lvl8pPr marL="14608902" indent="0">
              <a:buNone/>
              <a:defRPr sz="7300" b="1"/>
            </a:lvl8pPr>
            <a:lvl9pPr marL="16695898" indent="0">
              <a:buNone/>
              <a:defRPr sz="73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6982" indent="0">
              <a:buNone/>
              <a:defRPr sz="9100" b="1"/>
            </a:lvl2pPr>
            <a:lvl3pPr marL="4173978" indent="0">
              <a:buNone/>
              <a:defRPr sz="8200" b="1"/>
            </a:lvl3pPr>
            <a:lvl4pPr marL="6260960" indent="0">
              <a:buNone/>
              <a:defRPr sz="7300" b="1"/>
            </a:lvl4pPr>
            <a:lvl5pPr marL="8347942" indent="0">
              <a:buNone/>
              <a:defRPr sz="7300" b="1"/>
            </a:lvl5pPr>
            <a:lvl6pPr marL="10434938" indent="0">
              <a:buNone/>
              <a:defRPr sz="7300" b="1"/>
            </a:lvl6pPr>
            <a:lvl7pPr marL="12521920" indent="0">
              <a:buNone/>
              <a:defRPr sz="7300" b="1"/>
            </a:lvl7pPr>
            <a:lvl8pPr marL="14608902" indent="0">
              <a:buNone/>
              <a:defRPr sz="7300" b="1"/>
            </a:lvl8pPr>
            <a:lvl9pPr marL="16695898" indent="0">
              <a:buNone/>
              <a:defRPr sz="73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EC564-44F8-46A9-9230-1DF92B5D6333}" type="datetimeFigureOut">
              <a:rPr lang="de-CH" smtClean="0"/>
              <a:pPr/>
              <a:t>10.02.2014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9A679-B418-4299-ABDB-85C7C17BA571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2622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EC564-44F8-46A9-9230-1DF92B5D6333}" type="datetimeFigureOut">
              <a:rPr lang="de-CH" smtClean="0"/>
              <a:pPr/>
              <a:t>10.02.2014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9A679-B418-4299-ABDB-85C7C17BA571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10502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EC564-44F8-46A9-9230-1DF92B5D6333}" type="datetimeFigureOut">
              <a:rPr lang="de-CH" smtClean="0"/>
              <a:pPr/>
              <a:t>10.02.2014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9A679-B418-4299-ABDB-85C7C17BA571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5972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01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38629" y="1704429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514010" y="8958102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6982" indent="0">
              <a:buNone/>
              <a:defRPr sz="5500"/>
            </a:lvl2pPr>
            <a:lvl3pPr marL="4173978" indent="0">
              <a:buNone/>
              <a:defRPr sz="4600"/>
            </a:lvl3pPr>
            <a:lvl4pPr marL="6260960" indent="0">
              <a:buNone/>
              <a:defRPr sz="4100"/>
            </a:lvl4pPr>
            <a:lvl5pPr marL="8347942" indent="0">
              <a:buNone/>
              <a:defRPr sz="4100"/>
            </a:lvl5pPr>
            <a:lvl6pPr marL="10434938" indent="0">
              <a:buNone/>
              <a:defRPr sz="4100"/>
            </a:lvl6pPr>
            <a:lvl7pPr marL="12521920" indent="0">
              <a:buNone/>
              <a:defRPr sz="4100"/>
            </a:lvl7pPr>
            <a:lvl8pPr marL="14608902" indent="0">
              <a:buNone/>
              <a:defRPr sz="4100"/>
            </a:lvl8pPr>
            <a:lvl9pPr marL="16695898" indent="0">
              <a:buNone/>
              <a:defRPr sz="41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EC564-44F8-46A9-9230-1DF92B5D6333}" type="datetimeFigureOut">
              <a:rPr lang="de-CH" smtClean="0"/>
              <a:pPr/>
              <a:t>10.02.2014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9A679-B418-4299-ABDB-85C7C17BA571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89768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6982" indent="0">
              <a:buNone/>
              <a:defRPr sz="12800"/>
            </a:lvl2pPr>
            <a:lvl3pPr marL="4173978" indent="0">
              <a:buNone/>
              <a:defRPr sz="11000"/>
            </a:lvl3pPr>
            <a:lvl4pPr marL="6260960" indent="0">
              <a:buNone/>
              <a:defRPr sz="9100"/>
            </a:lvl4pPr>
            <a:lvl5pPr marL="8347942" indent="0">
              <a:buNone/>
              <a:defRPr sz="9100"/>
            </a:lvl5pPr>
            <a:lvl6pPr marL="10434938" indent="0">
              <a:buNone/>
              <a:defRPr sz="9100"/>
            </a:lvl6pPr>
            <a:lvl7pPr marL="12521920" indent="0">
              <a:buNone/>
              <a:defRPr sz="9100"/>
            </a:lvl7pPr>
            <a:lvl8pPr marL="14608902" indent="0">
              <a:buNone/>
              <a:defRPr sz="9100"/>
            </a:lvl8pPr>
            <a:lvl9pPr marL="16695898" indent="0">
              <a:buNone/>
              <a:defRPr sz="91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6982" indent="0">
              <a:buNone/>
              <a:defRPr sz="5500"/>
            </a:lvl2pPr>
            <a:lvl3pPr marL="4173978" indent="0">
              <a:buNone/>
              <a:defRPr sz="4600"/>
            </a:lvl3pPr>
            <a:lvl4pPr marL="6260960" indent="0">
              <a:buNone/>
              <a:defRPr sz="4100"/>
            </a:lvl4pPr>
            <a:lvl5pPr marL="8347942" indent="0">
              <a:buNone/>
              <a:defRPr sz="4100"/>
            </a:lvl5pPr>
            <a:lvl6pPr marL="10434938" indent="0">
              <a:buNone/>
              <a:defRPr sz="4100"/>
            </a:lvl6pPr>
            <a:lvl7pPr marL="12521920" indent="0">
              <a:buNone/>
              <a:defRPr sz="4100"/>
            </a:lvl7pPr>
            <a:lvl8pPr marL="14608902" indent="0">
              <a:buNone/>
              <a:defRPr sz="4100"/>
            </a:lvl8pPr>
            <a:lvl9pPr marL="16695898" indent="0">
              <a:buNone/>
              <a:defRPr sz="41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EC564-44F8-46A9-9230-1DF92B5D6333}" type="datetimeFigureOut">
              <a:rPr lang="de-CH" smtClean="0"/>
              <a:pPr/>
              <a:t>10.02.2014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9A679-B418-4299-ABDB-85C7C17BA571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93768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396" tIns="208698" rIns="417396" bIns="208698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3999" y="9988665"/>
            <a:ext cx="27251978" cy="28251648"/>
          </a:xfrm>
          <a:prstGeom prst="rect">
            <a:avLst/>
          </a:prstGeom>
        </p:spPr>
        <p:txBody>
          <a:bodyPr vert="horz" lIns="417396" tIns="208698" rIns="417396" bIns="208698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513999" y="39677176"/>
            <a:ext cx="7065328" cy="2279158"/>
          </a:xfrm>
          <a:prstGeom prst="rect">
            <a:avLst/>
          </a:prstGeom>
        </p:spPr>
        <p:txBody>
          <a:bodyPr vert="horz" lIns="417396" tIns="208698" rIns="417396" bIns="208698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EC564-44F8-46A9-9230-1DF92B5D6333}" type="datetimeFigureOut">
              <a:rPr lang="de-CH" smtClean="0"/>
              <a:pPr/>
              <a:t>10.02.2014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0345658" y="39677176"/>
            <a:ext cx="9588659" cy="2279158"/>
          </a:xfrm>
          <a:prstGeom prst="rect">
            <a:avLst/>
          </a:prstGeom>
        </p:spPr>
        <p:txBody>
          <a:bodyPr vert="horz" lIns="417396" tIns="208698" rIns="417396" bIns="208698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1700649" y="39677176"/>
            <a:ext cx="7065328" cy="2279158"/>
          </a:xfrm>
          <a:prstGeom prst="rect">
            <a:avLst/>
          </a:prstGeom>
        </p:spPr>
        <p:txBody>
          <a:bodyPr vert="horz" lIns="417396" tIns="208698" rIns="417396" bIns="208698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9A679-B418-4299-ABDB-85C7C17BA571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85329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173978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5243" indent="-1565243" algn="l" defTabSz="4173978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1349" indent="-1304367" algn="l" defTabSz="4173978" rtl="0" eaLnBrk="1" latinLnBrk="0" hangingPunct="1">
        <a:spcBef>
          <a:spcPct val="20000"/>
        </a:spcBef>
        <a:buFont typeface="Arial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17469" indent="-1043491" algn="l" defTabSz="4173978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4451" indent="-1043491" algn="l" defTabSz="4173978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1447" indent="-1043491" algn="l" defTabSz="4173978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78429" indent="-1043491" algn="l" defTabSz="4173978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5411" indent="-1043491" algn="l" defTabSz="4173978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2407" indent="-1043491" algn="l" defTabSz="4173978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39389" indent="-1043491" algn="l" defTabSz="4173978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17397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6982" algn="l" defTabSz="417397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3978" algn="l" defTabSz="417397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0960" algn="l" defTabSz="417397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7942" algn="l" defTabSz="417397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4938" algn="l" defTabSz="417397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1920" algn="l" defTabSz="417397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08902" algn="l" defTabSz="417397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5898" algn="l" defTabSz="417397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hyperlink" Target="mailto:andre.fringer@fhsg.ch" TargetMode="Externa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uppieren 66"/>
          <p:cNvGrpSpPr/>
          <p:nvPr/>
        </p:nvGrpSpPr>
        <p:grpSpPr>
          <a:xfrm>
            <a:off x="361599" y="161902"/>
            <a:ext cx="28873182" cy="7319300"/>
            <a:chOff x="1162203" y="161902"/>
            <a:chExt cx="28091352" cy="7319300"/>
          </a:xfrm>
        </p:grpSpPr>
        <p:sp>
          <p:nvSpPr>
            <p:cNvPr id="48" name="Titel 1"/>
            <p:cNvSpPr txBox="1">
              <a:spLocks/>
            </p:cNvSpPr>
            <p:nvPr/>
          </p:nvSpPr>
          <p:spPr>
            <a:xfrm>
              <a:off x="2270998" y="5630963"/>
              <a:ext cx="25737979" cy="1850239"/>
            </a:xfrm>
            <a:prstGeom prst="rect">
              <a:avLst/>
            </a:prstGeom>
          </p:spPr>
          <p:txBody>
            <a:bodyPr vert="horz" lIns="417643" tIns="208822" rIns="417643" bIns="208822" rtlCol="0" anchor="ctr">
              <a:normAutofit/>
            </a:bodyPr>
            <a:lstStyle>
              <a:lvl1pPr algn="ctr" defTabSz="4176431" rtl="0" eaLnBrk="1" latinLnBrk="0" hangingPunct="1">
                <a:spcBef>
                  <a:spcPct val="0"/>
                </a:spcBef>
                <a:buNone/>
                <a:defRPr sz="201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de-CH" sz="6000" baseline="30000" dirty="0">
                <a:latin typeface="+mn-lt"/>
                <a:cs typeface="Arial" pitchFamily="34" charset="0"/>
              </a:endParaRPr>
            </a:p>
          </p:txBody>
        </p:sp>
        <p:pic>
          <p:nvPicPr>
            <p:cNvPr id="50" name="Grafik 4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2203" y="161902"/>
              <a:ext cx="8701794" cy="2898197"/>
            </a:xfrm>
            <a:prstGeom prst="rect">
              <a:avLst/>
            </a:prstGeom>
          </p:spPr>
        </p:pic>
        <p:sp>
          <p:nvSpPr>
            <p:cNvPr id="51" name="Textfeld 50"/>
            <p:cNvSpPr txBox="1"/>
            <p:nvPr/>
          </p:nvSpPr>
          <p:spPr>
            <a:xfrm>
              <a:off x="1602483" y="3167019"/>
              <a:ext cx="27651072" cy="1652829"/>
            </a:xfrm>
            <a:prstGeom prst="rect">
              <a:avLst/>
            </a:prstGeom>
            <a:noFill/>
          </p:spPr>
          <p:txBody>
            <a:bodyPr wrap="square" lIns="417643" tIns="208822" rIns="417643" bIns="208822" rtlCol="0">
              <a:spAutoFit/>
            </a:bodyPr>
            <a:lstStyle/>
            <a:p>
              <a:pPr algn="ctr"/>
              <a:endParaRPr lang="de-CH" sz="8000" b="1" dirty="0"/>
            </a:p>
          </p:txBody>
        </p:sp>
      </p:grpSp>
      <p:sp>
        <p:nvSpPr>
          <p:cNvPr id="2" name="Rechteck 1"/>
          <p:cNvSpPr/>
          <p:nvPr/>
        </p:nvSpPr>
        <p:spPr>
          <a:xfrm>
            <a:off x="461821" y="3378150"/>
            <a:ext cx="29355524" cy="2616101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de-CH" b="1" dirty="0" smtClean="0">
                <a:solidFill>
                  <a:srgbClr val="EBEEFF"/>
                </a:solidFill>
              </a:rPr>
              <a:t>Analyse ehrenamtlicher Tätigkeiten zur Entlastung</a:t>
            </a:r>
            <a:br>
              <a:rPr lang="de-CH" b="1" dirty="0" smtClean="0">
                <a:solidFill>
                  <a:srgbClr val="EBEEFF"/>
                </a:solidFill>
              </a:rPr>
            </a:br>
            <a:r>
              <a:rPr lang="de-CH" b="1" dirty="0" smtClean="0">
                <a:solidFill>
                  <a:srgbClr val="EBEEFF"/>
                </a:solidFill>
              </a:rPr>
              <a:t>pflegender Angehöriger: eine Mixed </a:t>
            </a:r>
            <a:r>
              <a:rPr lang="de-CH" b="1" dirty="0" err="1" smtClean="0">
                <a:solidFill>
                  <a:srgbClr val="EBEEFF"/>
                </a:solidFill>
              </a:rPr>
              <a:t>Methods</a:t>
            </a:r>
            <a:r>
              <a:rPr lang="de-CH" b="1" dirty="0" smtClean="0">
                <a:solidFill>
                  <a:srgbClr val="EBEEFF"/>
                </a:solidFill>
              </a:rPr>
              <a:t> Studie</a:t>
            </a:r>
            <a:endParaRPr lang="de-CH" sz="6600" dirty="0">
              <a:solidFill>
                <a:srgbClr val="EBEEFF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61821" y="5922542"/>
            <a:ext cx="29355524" cy="2092881"/>
          </a:xfrm>
          <a:prstGeom prst="rect">
            <a:avLst/>
          </a:prstGeom>
          <a:solidFill>
            <a:srgbClr val="EBEEFF"/>
          </a:solidFill>
        </p:spPr>
        <p:txBody>
          <a:bodyPr wrap="square">
            <a:spAutoFit/>
          </a:bodyPr>
          <a:lstStyle/>
          <a:p>
            <a:pPr algn="ctr"/>
            <a:r>
              <a:rPr lang="de-CH" sz="6600" dirty="0" smtClean="0"/>
              <a:t>Prof. Dr. André Fringer, MScN</a:t>
            </a:r>
            <a:r>
              <a:rPr lang="de-CH" sz="6600" baseline="30000" dirty="0" smtClean="0"/>
              <a:t>1</a:t>
            </a:r>
            <a:r>
              <a:rPr lang="de-CH" sz="6600" dirty="0" smtClean="0"/>
              <a:t> &amp; Prof. Dr. habil. Ulrich Otto</a:t>
            </a:r>
            <a:r>
              <a:rPr lang="de-CH" sz="6600" baseline="30000" dirty="0"/>
              <a:t>2</a:t>
            </a:r>
            <a:endParaRPr lang="de-CH" sz="6600" baseline="30000" dirty="0" smtClean="0"/>
          </a:p>
          <a:p>
            <a:pPr algn="ctr"/>
            <a:r>
              <a:rPr lang="de-CH" sz="3200" baseline="30000" dirty="0" smtClean="0"/>
              <a:t>1</a:t>
            </a:r>
            <a:r>
              <a:rPr lang="de-CH" sz="3200" dirty="0" smtClean="0"/>
              <a:t> Institut für Angewandte Pflegewissenschaft (IPW-FHS), </a:t>
            </a:r>
            <a:r>
              <a:rPr lang="de-CH" sz="3200" baseline="30000" dirty="0" smtClean="0"/>
              <a:t>2</a:t>
            </a:r>
            <a:r>
              <a:rPr lang="de-CH" sz="3200" dirty="0" smtClean="0"/>
              <a:t> IFSA-Kompetenzzentrum Generation (CCG-FHS)</a:t>
            </a:r>
            <a:endParaRPr lang="de-CH" sz="3200" baseline="30000" dirty="0"/>
          </a:p>
          <a:p>
            <a:pPr algn="ctr"/>
            <a:r>
              <a:rPr lang="de-CH" sz="3200" dirty="0" smtClean="0"/>
              <a:t>FHS St.Gallen, Hochschule für Angewandte Wissenschaften</a:t>
            </a:r>
          </a:p>
        </p:txBody>
      </p:sp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0" y="0"/>
            <a:ext cx="302799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grpSp>
        <p:nvGrpSpPr>
          <p:cNvPr id="7" name="Gruppieren 6"/>
          <p:cNvGrpSpPr/>
          <p:nvPr/>
        </p:nvGrpSpPr>
        <p:grpSpPr>
          <a:xfrm>
            <a:off x="162323" y="40558630"/>
            <a:ext cx="29842420" cy="2160000"/>
            <a:chOff x="347239" y="40558630"/>
            <a:chExt cx="29842420" cy="2160000"/>
          </a:xfrm>
        </p:grpSpPr>
        <p:sp>
          <p:nvSpPr>
            <p:cNvPr id="117" name="Rechteck 116"/>
            <p:cNvSpPr/>
            <p:nvPr/>
          </p:nvSpPr>
          <p:spPr>
            <a:xfrm>
              <a:off x="347239" y="40558630"/>
              <a:ext cx="29660304" cy="2160000"/>
            </a:xfrm>
            <a:prstGeom prst="rect">
              <a:avLst/>
            </a:prstGeom>
            <a:solidFill>
              <a:srgbClr val="EBEEFF"/>
            </a:solidFill>
            <a:ln>
              <a:solidFill>
                <a:schemeClr val="bg1"/>
              </a:solidFill>
            </a:ln>
            <a:effectLst/>
          </p:spPr>
          <p:txBody>
            <a:bodyPr wrap="square">
              <a:spAutoFit/>
            </a:bodyPr>
            <a:lstStyle/>
            <a:p>
              <a:pPr algn="ctr"/>
              <a:endParaRPr lang="de-CH" sz="3200" dirty="0" smtClean="0"/>
            </a:p>
          </p:txBody>
        </p:sp>
        <p:pic>
          <p:nvPicPr>
            <p:cNvPr id="52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552361" y="40558630"/>
              <a:ext cx="5637298" cy="2160000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  <p:grpSp>
        <p:nvGrpSpPr>
          <p:cNvPr id="6" name="Gruppieren 5"/>
          <p:cNvGrpSpPr/>
          <p:nvPr/>
        </p:nvGrpSpPr>
        <p:grpSpPr>
          <a:xfrm>
            <a:off x="570796" y="8442822"/>
            <a:ext cx="29139261" cy="32993648"/>
            <a:chOff x="570796" y="8442822"/>
            <a:chExt cx="29139261" cy="32993648"/>
          </a:xfrm>
        </p:grpSpPr>
        <p:sp>
          <p:nvSpPr>
            <p:cNvPr id="3" name="Textfeld 2"/>
            <p:cNvSpPr txBox="1"/>
            <p:nvPr/>
          </p:nvSpPr>
          <p:spPr>
            <a:xfrm>
              <a:off x="570796" y="8442822"/>
              <a:ext cx="9312607" cy="329936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de-CH" sz="4000" b="1" i="1" dirty="0" smtClean="0"/>
                <a:t>Ausgangslage</a:t>
              </a:r>
            </a:p>
            <a:p>
              <a:pPr marL="457200" indent="-457200" algn="just">
                <a:buFont typeface="Arial" panose="020B0604020202020204" pitchFamily="34" charset="0"/>
                <a:buChar char="•"/>
              </a:pPr>
              <a:r>
                <a:rPr lang="de-CH" sz="3200" dirty="0" smtClean="0"/>
                <a:t>Unabhängig von ideellen Motiven</a:t>
              </a:r>
              <a:r>
                <a:rPr lang="de-CH" sz="3200" baseline="30000" dirty="0" smtClean="0"/>
                <a:t>(1,2,3,4)</a:t>
              </a:r>
              <a:r>
                <a:rPr lang="de-CH" sz="3200" dirty="0" smtClean="0"/>
                <a:t> oder </a:t>
              </a:r>
              <a:r>
                <a:rPr lang="de-CH" sz="3200" dirty="0" smtClean="0"/>
                <a:t>unter-schiedlichen </a:t>
              </a:r>
              <a:r>
                <a:rPr lang="de-CH" sz="3200" dirty="0" smtClean="0"/>
                <a:t>Gratifikationsarten, werden </a:t>
              </a:r>
              <a:r>
                <a:rPr lang="de-CH" sz="3200" dirty="0" err="1" smtClean="0"/>
                <a:t>zuneh-mend</a:t>
              </a:r>
              <a:r>
                <a:rPr lang="de-CH" sz="3200" dirty="0" smtClean="0"/>
                <a:t> </a:t>
              </a:r>
              <a:r>
                <a:rPr lang="de-CH" sz="3200" dirty="0" smtClean="0"/>
                <a:t>auch qualitätssichernde und </a:t>
              </a:r>
              <a:r>
                <a:rPr lang="de-CH" sz="3200" dirty="0" smtClean="0"/>
                <a:t>gesundheits-öko-</a:t>
              </a:r>
              <a:r>
                <a:rPr lang="de-CH" sz="3200" dirty="0" err="1" smtClean="0"/>
                <a:t>nomische</a:t>
              </a:r>
              <a:r>
                <a:rPr lang="de-CH" sz="3200" dirty="0" smtClean="0"/>
                <a:t> </a:t>
              </a:r>
              <a:r>
                <a:rPr lang="de-CH" sz="3200" dirty="0" smtClean="0"/>
                <a:t>Gesichtspunkte mit dem Ehrenamt in </a:t>
              </a:r>
              <a:r>
                <a:rPr lang="de-CH" sz="3200" dirty="0" err="1" smtClean="0"/>
                <a:t>Ver</a:t>
              </a:r>
              <a:r>
                <a:rPr lang="de-CH" sz="3200" dirty="0" smtClean="0"/>
                <a:t>-bindung </a:t>
              </a:r>
              <a:r>
                <a:rPr lang="de-CH" sz="3200" dirty="0" smtClean="0"/>
                <a:t>gebracht </a:t>
              </a:r>
              <a:r>
                <a:rPr lang="de-CH" sz="3200" baseline="30000" dirty="0" smtClean="0"/>
                <a:t>(5,6)</a:t>
              </a:r>
              <a:r>
                <a:rPr lang="de-CH" sz="3200" dirty="0" smtClean="0"/>
                <a:t>.</a:t>
              </a:r>
            </a:p>
            <a:p>
              <a:pPr marL="457200" indent="-457200" algn="just">
                <a:buFont typeface="Arial" panose="020B0604020202020204" pitchFamily="34" charset="0"/>
                <a:buChar char="•"/>
              </a:pPr>
              <a:r>
                <a:rPr lang="de-CH" sz="3200" dirty="0" smtClean="0"/>
                <a:t>Bei pflegebezogenen Freiwilligentätigkeiten treffen menschliche, fachliche Anforderungen und </a:t>
              </a:r>
              <a:r>
                <a:rPr lang="de-CH" sz="3200" dirty="0" smtClean="0"/>
                <a:t>Bela-</a:t>
              </a:r>
              <a:r>
                <a:rPr lang="de-CH" sz="3200" dirty="0" err="1" smtClean="0"/>
                <a:t>stungen</a:t>
              </a:r>
              <a:r>
                <a:rPr lang="de-CH" sz="3200" dirty="0" smtClean="0"/>
                <a:t> </a:t>
              </a:r>
              <a:r>
                <a:rPr lang="de-CH" sz="3200" dirty="0" smtClean="0"/>
                <a:t>sowie Versorgungsbedürfnisse der Gesell-</a:t>
              </a:r>
              <a:r>
                <a:rPr lang="de-CH" sz="3200" dirty="0" err="1" smtClean="0"/>
                <a:t>schaft</a:t>
              </a:r>
              <a:r>
                <a:rPr lang="de-CH" sz="3200" dirty="0" smtClean="0"/>
                <a:t> aufeinander </a:t>
              </a:r>
              <a:r>
                <a:rPr lang="de-CH" sz="3200" baseline="30000" dirty="0" smtClean="0"/>
                <a:t>(7)</a:t>
              </a:r>
              <a:r>
                <a:rPr lang="de-CH" sz="3200" dirty="0" smtClean="0"/>
                <a:t>.</a:t>
              </a:r>
            </a:p>
            <a:p>
              <a:pPr marL="457200" indent="-457200" algn="just">
                <a:buFont typeface="Arial" panose="020B0604020202020204" pitchFamily="34" charset="0"/>
                <a:buChar char="•"/>
              </a:pPr>
              <a:r>
                <a:rPr lang="de-CH" sz="3200" dirty="0" smtClean="0"/>
                <a:t>Eine scharfe Trennung zwischen professionellen </a:t>
              </a:r>
              <a:r>
                <a:rPr lang="de-CH" sz="3200" dirty="0" err="1" smtClean="0"/>
                <a:t>Tä-tigkeiten</a:t>
              </a:r>
              <a:r>
                <a:rPr lang="de-CH" sz="3200" dirty="0" smtClean="0"/>
                <a:t> und informeller Unterstützung </a:t>
              </a:r>
              <a:r>
                <a:rPr lang="de-CH" sz="3200" dirty="0" err="1" smtClean="0"/>
                <a:t>pflegebe</a:t>
              </a:r>
              <a:r>
                <a:rPr lang="de-CH" sz="3200" dirty="0" smtClean="0"/>
                <a:t>-dürftiger Menschen in der häuslichen Pflege und in Bezug zu den Konzepten von Social</a:t>
              </a:r>
              <a:r>
                <a:rPr lang="de-CH" sz="3200" dirty="0"/>
                <a:t> </a:t>
              </a:r>
              <a:r>
                <a:rPr lang="de-CH" sz="3200" dirty="0" smtClean="0"/>
                <a:t>Support (</a:t>
              </a:r>
              <a:r>
                <a:rPr lang="de-CH" sz="3200" dirty="0"/>
                <a:t>siehe </a:t>
              </a:r>
              <a:r>
                <a:rPr lang="de-CH" sz="3200" dirty="0" smtClean="0"/>
                <a:t>Abb. </a:t>
              </a:r>
              <a:r>
                <a:rPr lang="de-CH" sz="3200" dirty="0"/>
                <a:t>1) </a:t>
              </a:r>
              <a:r>
                <a:rPr lang="de-CH" sz="3200" dirty="0" smtClean="0"/>
                <a:t>ist nicht möglich.</a:t>
              </a:r>
            </a:p>
            <a:p>
              <a:pPr algn="just"/>
              <a:endParaRPr lang="de-CH" sz="3200" dirty="0" smtClean="0"/>
            </a:p>
            <a:p>
              <a:pPr algn="just"/>
              <a:endParaRPr lang="de-CH" sz="3200" dirty="0"/>
            </a:p>
            <a:p>
              <a:pPr algn="just"/>
              <a:endParaRPr lang="de-CH" sz="3200" dirty="0" smtClean="0"/>
            </a:p>
            <a:p>
              <a:pPr algn="just"/>
              <a:endParaRPr lang="de-CH" sz="3200" dirty="0"/>
            </a:p>
            <a:p>
              <a:pPr algn="just"/>
              <a:endParaRPr lang="de-CH" sz="3200" dirty="0" smtClean="0"/>
            </a:p>
            <a:p>
              <a:pPr algn="just"/>
              <a:endParaRPr lang="de-CH" sz="3200" dirty="0"/>
            </a:p>
            <a:p>
              <a:pPr algn="just"/>
              <a:endParaRPr lang="de-CH" sz="3200" dirty="0" smtClean="0"/>
            </a:p>
            <a:p>
              <a:pPr algn="just"/>
              <a:endParaRPr lang="de-CH" sz="3200" dirty="0"/>
            </a:p>
            <a:p>
              <a:pPr algn="just"/>
              <a:endParaRPr lang="de-CH" sz="3200" dirty="0" smtClean="0"/>
            </a:p>
            <a:p>
              <a:pPr algn="just"/>
              <a:endParaRPr lang="de-CH" sz="3200" dirty="0"/>
            </a:p>
            <a:p>
              <a:pPr algn="just"/>
              <a:endParaRPr lang="de-CH" sz="3200" dirty="0" smtClean="0"/>
            </a:p>
            <a:p>
              <a:pPr algn="just"/>
              <a:endParaRPr lang="de-CH" sz="1000" dirty="0" smtClean="0"/>
            </a:p>
            <a:p>
              <a:pPr algn="ctr"/>
              <a:endParaRPr lang="de-CH" sz="2000" dirty="0" smtClean="0"/>
            </a:p>
            <a:p>
              <a:pPr algn="ctr"/>
              <a:r>
                <a:rPr lang="de-CH" sz="2000" dirty="0" smtClean="0"/>
                <a:t>Abb. </a:t>
              </a:r>
              <a:r>
                <a:rPr lang="de-CH" sz="2000" dirty="0" smtClean="0"/>
                <a:t>1: Definitionen der vier Social Support Arten</a:t>
              </a:r>
            </a:p>
            <a:p>
              <a:pPr algn="just"/>
              <a:endParaRPr lang="de-CH" sz="1600" dirty="0"/>
            </a:p>
            <a:p>
              <a:pPr marL="457200" indent="-457200" algn="just">
                <a:buFont typeface="Arial" panose="020B0604020202020204" pitchFamily="34" charset="0"/>
                <a:buChar char="•"/>
              </a:pPr>
              <a:r>
                <a:rPr lang="de-CH" sz="3200" dirty="0" smtClean="0"/>
                <a:t>Aus diesem Grund ist es notwendig, das Aufgaben- und Tätigkeitsspektrum der Freiwilligen zu </a:t>
              </a:r>
              <a:r>
                <a:rPr lang="de-CH" sz="3200" dirty="0" err="1" smtClean="0"/>
                <a:t>analysie-ren</a:t>
              </a:r>
              <a:r>
                <a:rPr lang="de-CH" sz="3200" dirty="0" smtClean="0"/>
                <a:t>, um deren Bedeutsamkeit für die beteiligten </a:t>
              </a:r>
              <a:r>
                <a:rPr lang="de-CH" sz="3200" dirty="0" err="1" smtClean="0"/>
                <a:t>Ak</a:t>
              </a:r>
              <a:r>
                <a:rPr lang="de-CH" sz="3200" dirty="0" smtClean="0"/>
                <a:t>-teure darstellen zu können</a:t>
              </a:r>
              <a:r>
                <a:rPr lang="de-CH" sz="3200" dirty="0"/>
                <a:t>.</a:t>
              </a:r>
              <a:endParaRPr lang="de-CH" sz="4000" dirty="0" smtClean="0"/>
            </a:p>
            <a:p>
              <a:pPr algn="just"/>
              <a:endParaRPr lang="de-CH" sz="1600" b="1" i="1" dirty="0" smtClean="0"/>
            </a:p>
            <a:p>
              <a:pPr algn="just"/>
              <a:endParaRPr lang="de-CH" sz="1600" b="1" i="1" dirty="0"/>
            </a:p>
            <a:p>
              <a:pPr algn="just"/>
              <a:endParaRPr lang="de-CH" sz="1600" b="1" i="1" dirty="0"/>
            </a:p>
            <a:p>
              <a:pPr algn="just"/>
              <a:r>
                <a:rPr lang="de-CH" sz="4000" b="1" i="1" dirty="0" smtClean="0"/>
                <a:t>Ziel </a:t>
              </a:r>
              <a:r>
                <a:rPr lang="de-CH" sz="4000" b="1" i="1" dirty="0"/>
                <a:t>und Fragestellung</a:t>
              </a:r>
            </a:p>
            <a:p>
              <a:pPr marL="514350" indent="-514350" algn="just">
                <a:buFont typeface="Arial" panose="020B0604020202020204" pitchFamily="34" charset="0"/>
                <a:buChar char="•"/>
              </a:pPr>
              <a:r>
                <a:rPr lang="de-CH" sz="3200" dirty="0" smtClean="0"/>
                <a:t>Welche </a:t>
              </a:r>
              <a:r>
                <a:rPr lang="de-CH" sz="3200" dirty="0"/>
                <a:t>Tätigkeiten werden von den Freiwilligen wie häufig durchgeführt? </a:t>
              </a:r>
              <a:r>
                <a:rPr lang="de-CH" sz="3200" dirty="0" smtClean="0"/>
                <a:t>Welche </a:t>
              </a:r>
              <a:r>
                <a:rPr lang="de-CH" sz="3200" dirty="0"/>
                <a:t>Bedeutung haben die </a:t>
              </a:r>
              <a:r>
                <a:rPr lang="de-CH" sz="3200" dirty="0" smtClean="0"/>
                <a:t>Tätigkeiten </a:t>
              </a:r>
              <a:r>
                <a:rPr lang="de-CH" sz="3200" dirty="0"/>
                <a:t>für die Freiwilligen?</a:t>
              </a:r>
            </a:p>
            <a:p>
              <a:pPr algn="just"/>
              <a:endParaRPr lang="de-CH" sz="2000" dirty="0"/>
            </a:p>
            <a:p>
              <a:pPr algn="just"/>
              <a:r>
                <a:rPr lang="de-CH" sz="4000" b="1" i="1" dirty="0"/>
                <a:t>Methodik</a:t>
              </a:r>
            </a:p>
            <a:p>
              <a:pPr algn="just"/>
              <a:r>
                <a:rPr lang="de-CH" sz="3200" b="1" i="1" dirty="0" smtClean="0"/>
                <a:t>Design</a:t>
              </a:r>
              <a:r>
                <a:rPr lang="de-CH" sz="3200" b="1" i="1" dirty="0"/>
                <a:t>:</a:t>
              </a:r>
              <a:endParaRPr lang="de-CH" sz="3200" dirty="0"/>
            </a:p>
            <a:p>
              <a:pPr marL="457200" indent="-457200" algn="just">
                <a:buFont typeface="Arial" panose="020B0604020202020204" pitchFamily="34" charset="0"/>
                <a:buChar char="•"/>
              </a:pPr>
              <a:r>
                <a:rPr lang="de-CH" sz="3200" dirty="0" err="1"/>
                <a:t>Sequential</a:t>
              </a:r>
              <a:r>
                <a:rPr lang="de-CH" sz="3200" dirty="0"/>
                <a:t> </a:t>
              </a:r>
              <a:r>
                <a:rPr lang="de-CH" sz="3200" dirty="0" err="1"/>
                <a:t>Explanatory</a:t>
              </a:r>
              <a:r>
                <a:rPr lang="de-CH" sz="3200" dirty="0"/>
                <a:t> Mixed </a:t>
              </a:r>
              <a:r>
                <a:rPr lang="de-CH" sz="3200" dirty="0" err="1"/>
                <a:t>Methods</a:t>
              </a:r>
              <a:r>
                <a:rPr lang="de-CH" sz="3200" dirty="0"/>
                <a:t> Design (</a:t>
              </a:r>
              <a:r>
                <a:rPr lang="de-CH" sz="3200" dirty="0" err="1"/>
                <a:t>quan</a:t>
              </a:r>
              <a:r>
                <a:rPr lang="de-CH" sz="3200" dirty="0"/>
                <a:t> </a:t>
              </a:r>
              <a:r>
                <a:rPr lang="de-CH" sz="3200" dirty="0">
                  <a:sym typeface="Wingdings" panose="05000000000000000000" pitchFamily="2" charset="2"/>
                </a:rPr>
                <a:t> </a:t>
              </a:r>
              <a:r>
                <a:rPr lang="de-CH" sz="3200" dirty="0" err="1" smtClean="0">
                  <a:sym typeface="Wingdings" panose="05000000000000000000" pitchFamily="2" charset="2"/>
                </a:rPr>
                <a:t>qual</a:t>
              </a:r>
              <a:r>
                <a:rPr lang="de-CH" sz="3200" dirty="0" smtClean="0">
                  <a:sym typeface="Wingdings" panose="05000000000000000000" pitchFamily="2" charset="2"/>
                </a:rPr>
                <a:t>)</a:t>
              </a:r>
              <a:r>
                <a:rPr lang="de-CH" sz="3200" baseline="30000" dirty="0" smtClean="0">
                  <a:sym typeface="Wingdings" panose="05000000000000000000" pitchFamily="2" charset="2"/>
                </a:rPr>
                <a:t>(8; 9)</a:t>
              </a:r>
              <a:r>
                <a:rPr lang="de-CH" sz="3200" baseline="30000" dirty="0" smtClean="0"/>
                <a:t>.</a:t>
              </a:r>
              <a:endParaRPr lang="de-CH" sz="3200" baseline="30000" dirty="0"/>
            </a:p>
            <a:p>
              <a:pPr algn="just"/>
              <a:r>
                <a:rPr lang="de-CH" sz="3200" b="1" i="1" dirty="0"/>
                <a:t>Datenerhebung:</a:t>
              </a:r>
            </a:p>
            <a:p>
              <a:pPr marL="457200" indent="-457200" algn="just">
                <a:buFont typeface="Arial" panose="020B0604020202020204" pitchFamily="34" charset="0"/>
                <a:buChar char="•"/>
              </a:pPr>
              <a:r>
                <a:rPr lang="de-CH" sz="3200" dirty="0"/>
                <a:t>Dokumentationsanalyse von n=80 </a:t>
              </a:r>
              <a:r>
                <a:rPr lang="de-CH" sz="3200" dirty="0" err="1" smtClean="0"/>
                <a:t>Leistungsneh-mern</a:t>
              </a:r>
              <a:r>
                <a:rPr lang="de-CH" sz="3200" dirty="0"/>
                <a:t>; Vier Leitfadengestützte </a:t>
              </a:r>
              <a:r>
                <a:rPr lang="de-CH" sz="3200" dirty="0" smtClean="0"/>
                <a:t>Gruppen-interviews </a:t>
              </a:r>
              <a:r>
                <a:rPr lang="de-CH" sz="3200" dirty="0"/>
                <a:t>mit n=19 freiwilligen Helferinnen </a:t>
              </a:r>
              <a:r>
                <a:rPr lang="de-CH" sz="3200" baseline="30000" dirty="0" smtClean="0"/>
                <a:t>(10; 11)</a:t>
              </a:r>
              <a:r>
                <a:rPr lang="de-CH" sz="3200" dirty="0" smtClean="0"/>
                <a:t>. Im Schnitt dauerten die Interviews 93 Minuten.</a:t>
              </a:r>
              <a:endParaRPr lang="de-CH" sz="3200" dirty="0"/>
            </a:p>
            <a:p>
              <a:pPr algn="just"/>
              <a:r>
                <a:rPr lang="de-CH" sz="3200" b="1" i="1" dirty="0"/>
                <a:t>Datenanalyse:</a:t>
              </a:r>
            </a:p>
            <a:p>
              <a:pPr marL="457200" indent="-457200" algn="just">
                <a:buFont typeface="Arial" panose="020B0604020202020204" pitchFamily="34" charset="0"/>
                <a:buChar char="•"/>
              </a:pPr>
              <a:r>
                <a:rPr lang="de-CH" sz="3200" b="1" i="1" dirty="0" smtClean="0"/>
                <a:t>Quantitativ (</a:t>
              </a:r>
              <a:r>
                <a:rPr lang="de-CH" sz="3200" b="1" i="1" dirty="0" err="1" smtClean="0"/>
                <a:t>quan</a:t>
              </a:r>
              <a:r>
                <a:rPr lang="de-CH" sz="3200" b="1" i="1" dirty="0" smtClean="0"/>
                <a:t>):</a:t>
              </a:r>
              <a:r>
                <a:rPr lang="de-CH" sz="3200" dirty="0" smtClean="0"/>
                <a:t> </a:t>
              </a:r>
              <a:r>
                <a:rPr lang="de-CH" sz="3200" dirty="0"/>
                <a:t>deskriptiv, Identifikation von </a:t>
              </a:r>
              <a:r>
                <a:rPr lang="de-CH" sz="3200" dirty="0" smtClean="0"/>
                <a:t>Gruppenunterschieden </a:t>
              </a:r>
              <a:r>
                <a:rPr lang="de-CH" sz="3200" dirty="0"/>
                <a:t>(Chi-Quadrat, exakter Test nach Fischer, Mann-Whitney-U Test)</a:t>
              </a:r>
            </a:p>
            <a:p>
              <a:pPr marL="457200" indent="-457200" algn="just">
                <a:buFont typeface="Arial" panose="020B0604020202020204" pitchFamily="34" charset="0"/>
                <a:buChar char="•"/>
              </a:pPr>
              <a:r>
                <a:rPr lang="de-CH" sz="3200" b="1" i="1" dirty="0" smtClean="0"/>
                <a:t>Qualitativ </a:t>
              </a:r>
              <a:r>
                <a:rPr lang="de-CH" sz="3200" b="1" i="1" dirty="0" smtClean="0"/>
                <a:t>(</a:t>
              </a:r>
              <a:r>
                <a:rPr lang="de-CH" sz="3200" b="1" i="1" dirty="0" err="1" smtClean="0"/>
                <a:t>qual</a:t>
              </a:r>
              <a:r>
                <a:rPr lang="de-CH" sz="3200" b="1" i="1" dirty="0" smtClean="0"/>
                <a:t>):</a:t>
              </a:r>
              <a:r>
                <a:rPr lang="de-CH" sz="3200" dirty="0" smtClean="0"/>
                <a:t> </a:t>
              </a:r>
              <a:r>
                <a:rPr lang="de-CH" sz="3200" dirty="0"/>
                <a:t>Open Coding, Categorization, Abstraction, Code-Relations </a:t>
              </a:r>
              <a:r>
                <a:rPr lang="de-CH" sz="3200" baseline="30000" dirty="0" smtClean="0"/>
                <a:t>(12, 13)</a:t>
              </a:r>
              <a:r>
                <a:rPr lang="de-CH" sz="3200" dirty="0" smtClean="0"/>
                <a:t>.</a:t>
              </a:r>
              <a:endParaRPr lang="de-CH" sz="3200" dirty="0"/>
            </a:p>
            <a:p>
              <a:pPr algn="just"/>
              <a:endParaRPr lang="de-CH" sz="2400" dirty="0" smtClean="0"/>
            </a:p>
            <a:p>
              <a:pPr algn="just"/>
              <a:r>
                <a:rPr lang="de-CH" sz="4000" b="1" i="1" dirty="0" smtClean="0"/>
                <a:t>Ethik</a:t>
              </a:r>
              <a:r>
                <a:rPr lang="de-CH" sz="4000" b="1" i="1" dirty="0"/>
                <a:t>:</a:t>
              </a:r>
            </a:p>
            <a:p>
              <a:pPr algn="just"/>
              <a:r>
                <a:rPr lang="de-CH" sz="3200" dirty="0"/>
                <a:t>Die Studie wurde im Vorfeld durch eine unabhängige Ethikkommission geprüft und bewilligt. Die informierte Zustimmung wurde von allen Beteiligten im Vorfeld eingeholt. Alle Daten wurden irreversible anonymisiert</a:t>
              </a:r>
              <a:r>
                <a:rPr lang="de-CH" sz="3200" dirty="0" smtClean="0"/>
                <a:t>.</a:t>
              </a:r>
            </a:p>
            <a:p>
              <a:pPr algn="just"/>
              <a:endParaRPr lang="de-CH" sz="1600" dirty="0"/>
            </a:p>
            <a:p>
              <a:pPr algn="just"/>
              <a:r>
                <a:rPr lang="de-CH" sz="4000" b="1" i="1" dirty="0"/>
                <a:t>Ergebnisse erste Studienphase (</a:t>
              </a:r>
              <a:r>
                <a:rPr lang="de-CH" sz="4000" b="1" i="1" dirty="0" err="1"/>
                <a:t>quan</a:t>
              </a:r>
              <a:r>
                <a:rPr lang="de-CH" sz="4000" b="1" i="1" dirty="0"/>
                <a:t>):</a:t>
              </a:r>
            </a:p>
            <a:p>
              <a:pPr algn="just"/>
              <a:r>
                <a:rPr lang="de-DE" sz="3200" dirty="0" smtClean="0"/>
                <a:t>Die </a:t>
              </a:r>
              <a:r>
                <a:rPr lang="de-DE" sz="3200" dirty="0"/>
                <a:t>Dokumentationsanalyse ergab, dass bei den 80 </a:t>
              </a:r>
              <a:r>
                <a:rPr lang="de-DE" sz="3200" dirty="0" smtClean="0"/>
                <a:t>Lei-</a:t>
              </a:r>
              <a:r>
                <a:rPr lang="de-DE" sz="3200" dirty="0" err="1" smtClean="0"/>
                <a:t>stungsempfängern</a:t>
              </a:r>
              <a:r>
                <a:rPr lang="de-DE" sz="3200" dirty="0" smtClean="0"/>
                <a:t> </a:t>
              </a:r>
              <a:r>
                <a:rPr lang="de-DE" sz="3200" dirty="0"/>
                <a:t>durch die 24 Freiwilligen insgesamt </a:t>
              </a:r>
              <a:r>
                <a:rPr lang="de-DE" sz="3200" dirty="0" smtClean="0"/>
                <a:t>5‘817 </a:t>
              </a:r>
              <a:r>
                <a:rPr lang="de-DE" sz="3200" dirty="0"/>
                <a:t>Tätigkeiten in einem Jahr </a:t>
              </a:r>
              <a:r>
                <a:rPr lang="de-DE" sz="3200" dirty="0" smtClean="0"/>
                <a:t>erfasst wurden</a:t>
              </a:r>
              <a:r>
                <a:rPr lang="de-DE" sz="3200" dirty="0"/>
                <a:t>.</a:t>
              </a:r>
              <a:endParaRPr lang="de-CH" sz="3200" dirty="0"/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10483530" y="8442822"/>
              <a:ext cx="9313200" cy="32655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de-DE" sz="3200" dirty="0" smtClean="0"/>
                <a:t>Den </a:t>
              </a:r>
              <a:r>
                <a:rPr lang="de-DE" sz="3200" dirty="0"/>
                <a:t>größten Anteil an </a:t>
              </a:r>
              <a:r>
                <a:rPr lang="de-DE" sz="3200" dirty="0" smtClean="0"/>
                <a:t>Verrichtungen nehmen </a:t>
              </a:r>
              <a:r>
                <a:rPr lang="de-DE" sz="3200" dirty="0"/>
                <a:t>die </a:t>
              </a:r>
              <a:r>
                <a:rPr lang="de-DE" sz="3200" dirty="0" smtClean="0"/>
                <a:t>er-</a:t>
              </a:r>
              <a:r>
                <a:rPr lang="de-DE" sz="3200" dirty="0" err="1" smtClean="0"/>
                <a:t>sten</a:t>
              </a:r>
              <a:r>
                <a:rPr lang="de-DE" sz="3200" dirty="0" smtClean="0"/>
                <a:t> </a:t>
              </a:r>
              <a:r>
                <a:rPr lang="de-DE" sz="3200" dirty="0"/>
                <a:t>fünf </a:t>
              </a:r>
              <a:r>
                <a:rPr lang="de-DE" sz="3200" dirty="0" smtClean="0"/>
                <a:t>Tätigkeiten ein, </a:t>
              </a:r>
              <a:r>
                <a:rPr lang="de-DE" sz="3200" dirty="0"/>
                <a:t>die von den </a:t>
              </a:r>
              <a:r>
                <a:rPr lang="de-DE" sz="3200"/>
                <a:t>Freiwilligen </a:t>
              </a:r>
              <a:r>
                <a:rPr lang="de-DE" sz="3200" smtClean="0"/>
                <a:t>gelei-stet </a:t>
              </a:r>
              <a:r>
                <a:rPr lang="de-DE" sz="3200" dirty="0" smtClean="0"/>
                <a:t>wurden (</a:t>
              </a:r>
              <a:r>
                <a:rPr lang="de-DE" sz="3200" dirty="0"/>
                <a:t>Rangfolge):</a:t>
              </a:r>
              <a:endParaRPr lang="de-CH" sz="3200" dirty="0"/>
            </a:p>
            <a:p>
              <a:pPr marL="881063" lvl="0" indent="-514350">
                <a:buFont typeface="+mj-lt"/>
                <a:buAutoNum type="arabicPeriod"/>
              </a:pPr>
              <a:r>
                <a:rPr lang="de-DE" sz="3200" i="1" dirty="0"/>
                <a:t>Gespräche </a:t>
              </a:r>
              <a:r>
                <a:rPr lang="de-DE" sz="3200" i="1" dirty="0" smtClean="0"/>
                <a:t>führen </a:t>
              </a:r>
              <a:r>
                <a:rPr lang="de-DE" sz="3200" dirty="0" smtClean="0"/>
                <a:t>(</a:t>
              </a:r>
              <a:r>
                <a:rPr lang="de-DE" sz="3200" dirty="0" smtClean="0"/>
                <a:t>1‘700/29.2</a:t>
              </a:r>
              <a:r>
                <a:rPr lang="de-DE" sz="3200" dirty="0" smtClean="0"/>
                <a:t>%)</a:t>
              </a:r>
              <a:endParaRPr lang="de-CH" sz="3200" dirty="0"/>
            </a:p>
            <a:p>
              <a:pPr marL="881063" lvl="0" indent="-514350">
                <a:buFont typeface="+mj-lt"/>
                <a:buAutoNum type="arabicPeriod"/>
              </a:pPr>
              <a:r>
                <a:rPr lang="de-DE" sz="3200" i="1" dirty="0"/>
                <a:t>Essen und Getränke </a:t>
              </a:r>
              <a:r>
                <a:rPr lang="de-DE" sz="3200" i="1" dirty="0" smtClean="0"/>
                <a:t>reichen </a:t>
              </a:r>
              <a:r>
                <a:rPr lang="de-DE" sz="3200" dirty="0" smtClean="0"/>
                <a:t>(</a:t>
              </a:r>
              <a:r>
                <a:rPr lang="de-DE" sz="3200" dirty="0" smtClean="0"/>
                <a:t>1‘070/18.4</a:t>
              </a:r>
              <a:r>
                <a:rPr lang="de-DE" sz="3200" dirty="0" smtClean="0"/>
                <a:t>%)</a:t>
              </a:r>
              <a:endParaRPr lang="de-CH" sz="3200" dirty="0"/>
            </a:p>
            <a:p>
              <a:pPr marL="881063" lvl="0" indent="-514350">
                <a:buFont typeface="+mj-lt"/>
                <a:buAutoNum type="arabicPeriod"/>
              </a:pPr>
              <a:r>
                <a:rPr lang="de-DE" sz="3200" i="1" dirty="0"/>
                <a:t>Spaziergänge, </a:t>
              </a:r>
              <a:r>
                <a:rPr lang="de-DE" sz="3200" i="1" dirty="0" smtClean="0"/>
                <a:t>Bewegungen </a:t>
              </a:r>
              <a:r>
                <a:rPr lang="de-DE" sz="3200" dirty="0" smtClean="0"/>
                <a:t>(681/11.7%)</a:t>
              </a:r>
              <a:endParaRPr lang="de-CH" sz="3200" dirty="0"/>
            </a:p>
            <a:p>
              <a:pPr marL="881063" lvl="0" indent="-514350">
                <a:buFont typeface="+mj-lt"/>
                <a:buAutoNum type="arabicPeriod"/>
              </a:pPr>
              <a:r>
                <a:rPr lang="de-DE" sz="3200" i="1" dirty="0"/>
                <a:t>Vertretungen in </a:t>
              </a:r>
              <a:r>
                <a:rPr lang="de-DE" sz="3200" i="1" dirty="0" smtClean="0"/>
                <a:t>Abwesenheit </a:t>
              </a:r>
              <a:r>
                <a:rPr lang="de-DE" sz="3200" dirty="0" smtClean="0"/>
                <a:t>(592/10.2%)</a:t>
              </a:r>
              <a:endParaRPr lang="de-CH" sz="3200" dirty="0"/>
            </a:p>
            <a:p>
              <a:pPr marL="881063" lvl="0" indent="-514350">
                <a:buFont typeface="+mj-lt"/>
                <a:buAutoNum type="arabicPeriod"/>
              </a:pPr>
              <a:r>
                <a:rPr lang="de-DE" sz="3200" i="1" dirty="0" smtClean="0"/>
                <a:t>Vorlesen</a:t>
              </a:r>
              <a:r>
                <a:rPr lang="de-DE" sz="3200" dirty="0" smtClean="0"/>
                <a:t> (582/10%)</a:t>
              </a:r>
            </a:p>
            <a:p>
              <a:pPr algn="just"/>
              <a:r>
                <a:rPr lang="de-DE" sz="3200" dirty="0" smtClean="0"/>
                <a:t>Alle weiteren Tätigkeiten sind </a:t>
              </a:r>
              <a:r>
                <a:rPr lang="de-DE" sz="3200" dirty="0"/>
                <a:t>weniger </a:t>
              </a:r>
              <a:r>
                <a:rPr lang="de-DE" sz="3200" dirty="0" smtClean="0"/>
                <a:t>häufig </a:t>
              </a:r>
              <a:r>
                <a:rPr lang="de-DE" sz="3200" dirty="0" err="1" smtClean="0"/>
                <a:t>ausge</a:t>
              </a:r>
              <a:r>
                <a:rPr lang="de-DE" sz="3200" dirty="0" smtClean="0"/>
                <a:t>-prägt </a:t>
              </a:r>
              <a:r>
                <a:rPr lang="de-DE" sz="3200" dirty="0"/>
                <a:t>dokumentiert </a:t>
              </a:r>
              <a:r>
                <a:rPr lang="de-DE" sz="3200" dirty="0" smtClean="0"/>
                <a:t>worden. Tab. </a:t>
              </a:r>
              <a:r>
                <a:rPr lang="de-DE" sz="3200" dirty="0"/>
                <a:t>1 zeigt die </a:t>
              </a:r>
              <a:r>
                <a:rPr lang="de-DE" sz="3200" dirty="0" smtClean="0"/>
                <a:t>Verteilung der Tätigkeiten nach Anzahl der Nennungen </a:t>
              </a:r>
              <a:r>
                <a:rPr lang="de-DE" sz="3200" dirty="0"/>
                <a:t>sowie </a:t>
              </a:r>
              <a:r>
                <a:rPr lang="de-DE" sz="3200" dirty="0" smtClean="0"/>
                <a:t>An-zahl </a:t>
              </a:r>
              <a:r>
                <a:rPr lang="de-DE" sz="3200" dirty="0" smtClean="0"/>
                <a:t>an qualitativen Codes. Die Tätigkeit </a:t>
              </a:r>
              <a:r>
                <a:rPr lang="de-DE" sz="3200" i="1" dirty="0" smtClean="0"/>
                <a:t>Mobilisieren, </a:t>
              </a:r>
              <a:r>
                <a:rPr lang="de-DE" sz="3200" i="1" dirty="0" smtClean="0"/>
                <a:t>Lagern </a:t>
              </a:r>
              <a:r>
                <a:rPr lang="de-DE" sz="3200" dirty="0" smtClean="0"/>
                <a:t>wurde nur in den qualitativen Interviews </a:t>
              </a:r>
              <a:r>
                <a:rPr lang="de-DE" sz="3200" dirty="0" err="1" smtClean="0"/>
                <a:t>ge-nannt</a:t>
              </a:r>
              <a:r>
                <a:rPr lang="de-DE" sz="3200" dirty="0" smtClean="0"/>
                <a:t>.</a:t>
              </a:r>
            </a:p>
            <a:p>
              <a:pPr algn="just"/>
              <a:endParaRPr lang="de-DE" sz="3200" dirty="0"/>
            </a:p>
            <a:p>
              <a:pPr algn="just"/>
              <a:endParaRPr lang="de-DE" sz="3200" dirty="0" smtClean="0"/>
            </a:p>
            <a:p>
              <a:pPr algn="just"/>
              <a:endParaRPr lang="de-DE" sz="3200" dirty="0"/>
            </a:p>
            <a:p>
              <a:pPr algn="just"/>
              <a:endParaRPr lang="de-DE" sz="3200" dirty="0" smtClean="0"/>
            </a:p>
            <a:p>
              <a:pPr algn="just"/>
              <a:endParaRPr lang="de-DE" sz="3200" dirty="0"/>
            </a:p>
            <a:p>
              <a:pPr algn="just"/>
              <a:endParaRPr lang="de-DE" sz="3200" dirty="0" smtClean="0"/>
            </a:p>
            <a:p>
              <a:pPr algn="just"/>
              <a:endParaRPr lang="de-DE" sz="3200" dirty="0"/>
            </a:p>
            <a:p>
              <a:pPr algn="just"/>
              <a:endParaRPr lang="de-DE" sz="3200" dirty="0" smtClean="0"/>
            </a:p>
            <a:p>
              <a:pPr algn="just"/>
              <a:endParaRPr lang="de-DE" sz="3200" dirty="0"/>
            </a:p>
            <a:p>
              <a:pPr algn="just"/>
              <a:endParaRPr lang="de-DE" sz="3200" dirty="0" smtClean="0"/>
            </a:p>
            <a:p>
              <a:pPr algn="just"/>
              <a:endParaRPr lang="de-DE" sz="1600" dirty="0" smtClean="0"/>
            </a:p>
            <a:p>
              <a:pPr algn="just"/>
              <a:endParaRPr lang="de-DE" sz="1600" dirty="0" smtClean="0"/>
            </a:p>
            <a:p>
              <a:pPr algn="just"/>
              <a:endParaRPr lang="de-DE" sz="1600" dirty="0" smtClean="0"/>
            </a:p>
            <a:p>
              <a:pPr algn="just"/>
              <a:endParaRPr lang="de-DE" sz="1600" dirty="0"/>
            </a:p>
            <a:p>
              <a:pPr algn="just"/>
              <a:endParaRPr lang="de-DE" sz="1600" dirty="0" smtClean="0"/>
            </a:p>
            <a:p>
              <a:pPr algn="ctr"/>
              <a:r>
                <a:rPr lang="de-DE" sz="2000" dirty="0" smtClean="0"/>
                <a:t>Tab</a:t>
              </a:r>
              <a:r>
                <a:rPr lang="de-DE" sz="2000" dirty="0"/>
                <a:t>. </a:t>
              </a:r>
              <a:r>
                <a:rPr lang="de-DE" sz="2000" dirty="0"/>
                <a:t>1: Nennungen und Anteil Tätigkeiten in Dokumentationsanalyse und Codes</a:t>
              </a:r>
            </a:p>
            <a:p>
              <a:pPr algn="just"/>
              <a:endParaRPr lang="de-DE" sz="1600" dirty="0"/>
            </a:p>
            <a:p>
              <a:pPr algn="just"/>
              <a:r>
                <a:rPr lang="de-DE" sz="3200" dirty="0" smtClean="0"/>
                <a:t>Die </a:t>
              </a:r>
              <a:r>
                <a:rPr lang="de-DE" sz="3200" dirty="0"/>
                <a:t>Testung von Gruppenunterschieden bzgl. </a:t>
              </a:r>
              <a:r>
                <a:rPr lang="de-DE" sz="3200" dirty="0" smtClean="0"/>
                <a:t>Diagnose-stellung </a:t>
              </a:r>
              <a:r>
                <a:rPr lang="de-DE" sz="3200" dirty="0"/>
                <a:t>oder Gender ist fast unauffällig. Nur für </a:t>
              </a:r>
              <a:r>
                <a:rPr lang="de-DE" sz="3200" i="1" dirty="0" err="1" smtClean="0"/>
                <a:t>Ge</a:t>
              </a:r>
              <a:r>
                <a:rPr lang="de-DE" sz="3200" i="1" dirty="0" smtClean="0"/>
                <a:t>-spräche </a:t>
              </a:r>
              <a:r>
                <a:rPr lang="de-DE" sz="3200" i="1" dirty="0" smtClean="0"/>
                <a:t>führen </a:t>
              </a:r>
              <a:r>
                <a:rPr lang="de-DE" sz="3200" dirty="0" smtClean="0"/>
                <a:t>und </a:t>
              </a:r>
              <a:r>
                <a:rPr lang="de-DE" sz="3200" i="1" dirty="0" smtClean="0"/>
                <a:t>Vertretung </a:t>
              </a:r>
              <a:r>
                <a:rPr lang="de-DE" sz="3200" i="1" dirty="0"/>
                <a:t>in </a:t>
              </a:r>
              <a:r>
                <a:rPr lang="de-DE" sz="3200" i="1" dirty="0" smtClean="0"/>
                <a:t>Abwesenheit </a:t>
              </a:r>
              <a:r>
                <a:rPr lang="de-DE" sz="3200" dirty="0" err="1" smtClean="0"/>
                <a:t>konn-ten</a:t>
              </a:r>
              <a:r>
                <a:rPr lang="de-DE" sz="3200" dirty="0" smtClean="0"/>
                <a:t> </a:t>
              </a:r>
              <a:r>
                <a:rPr lang="de-DE" sz="3200" dirty="0"/>
                <a:t>tendenziell höhere Werte aufseiten der Männer </a:t>
              </a:r>
              <a:r>
                <a:rPr lang="de-DE" sz="3200" dirty="0" smtClean="0"/>
                <a:t>identifiziert </a:t>
              </a:r>
              <a:r>
                <a:rPr lang="de-DE" sz="3200" dirty="0" smtClean="0"/>
                <a:t>werden</a:t>
              </a:r>
              <a:r>
                <a:rPr lang="de-DE" sz="3200" dirty="0"/>
                <a:t>, deren Testung jedoch nicht </a:t>
              </a:r>
              <a:r>
                <a:rPr lang="de-DE" sz="3200" dirty="0" err="1" smtClean="0"/>
                <a:t>signifi-kant</a:t>
              </a:r>
              <a:r>
                <a:rPr lang="de-DE" sz="3200" dirty="0" smtClean="0"/>
                <a:t> </a:t>
              </a:r>
              <a:r>
                <a:rPr lang="de-DE" sz="3200" dirty="0" smtClean="0"/>
                <a:t>war.</a:t>
              </a:r>
            </a:p>
            <a:p>
              <a:endParaRPr lang="de-DE" sz="1600" dirty="0"/>
            </a:p>
            <a:p>
              <a:r>
                <a:rPr lang="de-CH" sz="4000" b="1" i="1" dirty="0"/>
                <a:t>Ergebnisse </a:t>
              </a:r>
              <a:r>
                <a:rPr lang="de-CH" sz="4000" b="1" i="1" dirty="0" smtClean="0"/>
                <a:t>zweite Studienphase </a:t>
              </a:r>
              <a:r>
                <a:rPr lang="de-CH" sz="4000" b="1" i="1" dirty="0" smtClean="0"/>
                <a:t>(</a:t>
              </a:r>
              <a:r>
                <a:rPr lang="de-CH" sz="4000" b="1" i="1" dirty="0" err="1" smtClean="0"/>
                <a:t>qual</a:t>
              </a:r>
              <a:r>
                <a:rPr lang="de-CH" sz="4000" b="1" i="1" dirty="0" smtClean="0"/>
                <a:t>):</a:t>
              </a:r>
              <a:endParaRPr lang="de-CH" sz="4000" b="1" i="1" dirty="0"/>
            </a:p>
            <a:p>
              <a:pPr algn="just"/>
              <a:r>
                <a:rPr lang="de-DE" sz="3200" dirty="0" smtClean="0"/>
                <a:t>Durch die qualitative Datenanalyse konnte ein </a:t>
              </a:r>
              <a:r>
                <a:rPr lang="de-DE" sz="3200" dirty="0" err="1" smtClean="0"/>
                <a:t>umfas-sendes</a:t>
              </a:r>
              <a:r>
                <a:rPr lang="de-DE" sz="3200" dirty="0" smtClean="0"/>
                <a:t> </a:t>
              </a:r>
              <a:r>
                <a:rPr lang="de-DE" sz="3200" dirty="0" smtClean="0"/>
                <a:t>Bild über alle 12 Tätigkeiten generiert werden. Zur Strukturierung wurden die Codes den Kategorien „</a:t>
              </a:r>
              <a:r>
                <a:rPr lang="de-DE" sz="3200" i="1" dirty="0" smtClean="0"/>
                <a:t>Bedeutung </a:t>
              </a:r>
              <a:r>
                <a:rPr lang="de-DE" sz="3200" i="1" dirty="0" smtClean="0"/>
                <a:t>der Tätigkeit</a:t>
              </a:r>
              <a:r>
                <a:rPr lang="de-DE" sz="3200" dirty="0" smtClean="0"/>
                <a:t>“, „</a:t>
              </a:r>
              <a:r>
                <a:rPr lang="de-DE" sz="3200" i="1" dirty="0" smtClean="0"/>
                <a:t>Komplexität und </a:t>
              </a:r>
              <a:r>
                <a:rPr lang="de-DE" sz="3200" i="1" dirty="0" smtClean="0"/>
                <a:t>Heraus-forderung</a:t>
              </a:r>
              <a:r>
                <a:rPr lang="de-DE" sz="3200" dirty="0" smtClean="0"/>
                <a:t>“ sowie „</a:t>
              </a:r>
              <a:r>
                <a:rPr lang="de-DE" sz="3200" i="1" dirty="0" smtClean="0"/>
                <a:t>Outcomes</a:t>
              </a:r>
              <a:r>
                <a:rPr lang="de-DE" sz="3200" dirty="0" smtClean="0"/>
                <a:t>“ zugeordnet. </a:t>
              </a:r>
              <a:r>
                <a:rPr lang="de-DE" sz="3200" dirty="0" smtClean="0"/>
                <a:t>Beispielhaft </a:t>
              </a:r>
              <a:r>
                <a:rPr lang="de-DE" sz="3200" dirty="0" smtClean="0"/>
                <a:t>wird nachfolgend die Tätigkeit </a:t>
              </a:r>
              <a:r>
                <a:rPr lang="de-DE" sz="3200" i="1" dirty="0" smtClean="0"/>
                <a:t>Gespräche führen </a:t>
              </a:r>
              <a:r>
                <a:rPr lang="de-DE" sz="3200" dirty="0" err="1" smtClean="0"/>
                <a:t>skiz</a:t>
              </a:r>
              <a:r>
                <a:rPr lang="de-DE" sz="3200" dirty="0" smtClean="0"/>
                <a:t>-ziert </a:t>
              </a:r>
              <a:r>
                <a:rPr lang="de-DE" sz="3200" dirty="0" smtClean="0"/>
                <a:t>dargestellt:</a:t>
              </a:r>
            </a:p>
            <a:p>
              <a:pPr algn="just"/>
              <a:endParaRPr lang="de-DE" sz="800" dirty="0" smtClean="0"/>
            </a:p>
            <a:p>
              <a:pPr marL="457200" indent="-457200" algn="just">
                <a:buFont typeface="Arial" panose="020B0604020202020204" pitchFamily="34" charset="0"/>
                <a:buChar char="•"/>
              </a:pPr>
              <a:r>
                <a:rPr lang="de-DE" sz="3200" b="1" i="1" dirty="0" smtClean="0"/>
                <a:t>Bedeutung</a:t>
              </a:r>
              <a:r>
                <a:rPr lang="de-DE" sz="3200" dirty="0" smtClean="0"/>
                <a:t>: </a:t>
              </a:r>
              <a:r>
                <a:rPr lang="de-DE" sz="3200" i="1" dirty="0" smtClean="0"/>
                <a:t>Gespräche führen </a:t>
              </a:r>
              <a:r>
                <a:rPr lang="de-DE" sz="3200" dirty="0" err="1" smtClean="0"/>
                <a:t>heisst</a:t>
              </a:r>
              <a:r>
                <a:rPr lang="de-DE" sz="3200" dirty="0" smtClean="0"/>
                <a:t>, </a:t>
              </a:r>
              <a:r>
                <a:rPr lang="de-DE" sz="3200" dirty="0" smtClean="0"/>
                <a:t>die Führung </a:t>
              </a:r>
              <a:r>
                <a:rPr lang="de-DE" sz="3200" dirty="0" smtClean="0"/>
                <a:t>aktiv </a:t>
              </a:r>
              <a:r>
                <a:rPr lang="de-DE" sz="3200" dirty="0" smtClean="0"/>
                <a:t>zu übernehmen. Man ist </a:t>
              </a:r>
              <a:r>
                <a:rPr lang="de-DE" sz="3200" dirty="0"/>
                <a:t>verpflichtet </a:t>
              </a:r>
              <a:r>
                <a:rPr lang="de-DE" sz="3200" dirty="0" err="1" smtClean="0"/>
                <a:t>zuzuhö-ren</a:t>
              </a:r>
              <a:r>
                <a:rPr lang="de-DE" sz="3200" dirty="0"/>
                <a:t>, was in manchen Fällen mit Aushalten müssen </a:t>
              </a:r>
              <a:r>
                <a:rPr lang="de-DE" sz="3200" dirty="0" smtClean="0"/>
                <a:t>beschrieben </a:t>
              </a:r>
              <a:r>
                <a:rPr lang="de-DE" sz="3200" dirty="0"/>
                <a:t>wurde. Über die </a:t>
              </a:r>
              <a:r>
                <a:rPr lang="de-DE" sz="3200" i="1" dirty="0"/>
                <a:t>Gespräche</a:t>
              </a:r>
              <a:r>
                <a:rPr lang="de-DE" sz="3200" dirty="0"/>
                <a:t> lernt man sich kennen und nimmt zunehmend Anteil am </a:t>
              </a:r>
              <a:r>
                <a:rPr lang="de-DE" sz="3200" dirty="0" smtClean="0"/>
                <a:t>Le-</a:t>
              </a:r>
              <a:r>
                <a:rPr lang="de-DE" sz="3200" dirty="0" err="1" smtClean="0"/>
                <a:t>ben</a:t>
              </a:r>
              <a:r>
                <a:rPr lang="de-DE" sz="3200" dirty="0" smtClean="0"/>
                <a:t> </a:t>
              </a:r>
              <a:r>
                <a:rPr lang="de-DE" sz="3200" dirty="0"/>
                <a:t>des Anderen. </a:t>
              </a:r>
              <a:r>
                <a:rPr lang="de-DE" sz="3200" i="1" dirty="0"/>
                <a:t>Gespräche</a:t>
              </a:r>
              <a:r>
                <a:rPr lang="de-DE" sz="3200" dirty="0"/>
                <a:t> </a:t>
              </a:r>
              <a:r>
                <a:rPr lang="de-DE" sz="3200" i="1" dirty="0"/>
                <a:t>führen</a:t>
              </a:r>
              <a:r>
                <a:rPr lang="de-DE" sz="3200" dirty="0"/>
                <a:t> ist </a:t>
              </a:r>
              <a:r>
                <a:rPr lang="de-DE" sz="3200" dirty="0" err="1" smtClean="0"/>
                <a:t>insbesonde-re</a:t>
              </a:r>
              <a:r>
                <a:rPr lang="de-DE" sz="3200" dirty="0" smtClean="0"/>
                <a:t> </a:t>
              </a:r>
              <a:r>
                <a:rPr lang="de-DE" sz="3200" dirty="0"/>
                <a:t>bei bettlägerigen und immobilen Menschen die </a:t>
              </a:r>
              <a:r>
                <a:rPr lang="de-DE" sz="3200" dirty="0" smtClean="0"/>
                <a:t>Tätigkeit </a:t>
              </a:r>
              <a:r>
                <a:rPr lang="de-DE" sz="3200" dirty="0"/>
                <a:t>der ersten Wahl</a:t>
              </a:r>
              <a:r>
                <a:rPr lang="de-DE" sz="3200" dirty="0" smtClean="0"/>
                <a:t>.</a:t>
              </a:r>
            </a:p>
            <a:p>
              <a:pPr algn="just"/>
              <a:endParaRPr lang="de-DE" sz="800" dirty="0" smtClean="0"/>
            </a:p>
            <a:p>
              <a:pPr marL="457200" indent="-457200" algn="just">
                <a:buFont typeface="Arial" panose="020B0604020202020204" pitchFamily="34" charset="0"/>
                <a:buChar char="•"/>
              </a:pPr>
              <a:r>
                <a:rPr lang="de-DE" sz="3200" b="1" i="1" dirty="0"/>
                <a:t>Komplexität bzw. Herausforderung</a:t>
              </a:r>
              <a:r>
                <a:rPr lang="de-DE" sz="3200" dirty="0"/>
                <a:t>: Freiwillige </a:t>
              </a:r>
              <a:r>
                <a:rPr lang="de-DE" sz="3200" dirty="0" err="1" smtClean="0"/>
                <a:t>müs-sen</a:t>
              </a:r>
              <a:r>
                <a:rPr lang="de-DE" sz="3200" dirty="0" smtClean="0"/>
                <a:t> </a:t>
              </a:r>
              <a:r>
                <a:rPr lang="de-DE" sz="3200" dirty="0"/>
                <a:t>sensibel und tastend Themen suchen </a:t>
              </a:r>
              <a:r>
                <a:rPr lang="de-DE" sz="3200" dirty="0" smtClean="0"/>
                <a:t>und anregen sowie z.B</a:t>
              </a:r>
              <a:r>
                <a:rPr lang="de-DE" sz="3200" dirty="0"/>
                <a:t>. bei Aphasie Hilfsmittel wie </a:t>
              </a:r>
              <a:r>
                <a:rPr lang="de-DE" sz="3200" dirty="0" smtClean="0"/>
                <a:t>eine </a:t>
              </a:r>
              <a:r>
                <a:rPr lang="de-DE" sz="3200" dirty="0"/>
                <a:t>ABC-Tafel einsetzen</a:t>
              </a:r>
              <a:r>
                <a:rPr lang="de-DE" sz="3200" dirty="0" smtClean="0"/>
                <a:t>.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de-DE" sz="3200" dirty="0"/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de-DE" sz="3200" dirty="0" smtClean="0"/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de-DE" sz="3200" dirty="0"/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de-DE" sz="3200" dirty="0" smtClean="0"/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de-DE" sz="3200" dirty="0"/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de-DE" sz="3200" dirty="0" smtClean="0"/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de-DE" sz="3200" dirty="0"/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de-DE" sz="3200" dirty="0" smtClean="0"/>
            </a:p>
            <a:p>
              <a:endParaRPr lang="de-DE" sz="3200" dirty="0" smtClean="0"/>
            </a:p>
            <a:p>
              <a:pPr algn="ctr"/>
              <a:endParaRPr lang="de-DE" sz="2000" dirty="0" smtClean="0"/>
            </a:p>
            <a:p>
              <a:pPr algn="ctr"/>
              <a:endParaRPr lang="de-DE" sz="2000" dirty="0"/>
            </a:p>
            <a:p>
              <a:pPr algn="ctr"/>
              <a:r>
                <a:rPr lang="de-DE" sz="2000" dirty="0" smtClean="0"/>
                <a:t>Tab. </a:t>
              </a:r>
              <a:r>
                <a:rPr lang="de-DE" sz="2000" dirty="0" smtClean="0"/>
                <a:t>2: Codes zu Gesprächen führen in Bezug zu Social Support</a:t>
              </a:r>
            </a:p>
          </p:txBody>
        </p:sp>
        <p:sp>
          <p:nvSpPr>
            <p:cNvPr id="53" name="Textfeld 52"/>
            <p:cNvSpPr txBox="1"/>
            <p:nvPr/>
          </p:nvSpPr>
          <p:spPr>
            <a:xfrm>
              <a:off x="20396857" y="8442822"/>
              <a:ext cx="9313200" cy="323473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de-DE" sz="3200" dirty="0" smtClean="0"/>
                <a:t>Tab. </a:t>
              </a:r>
              <a:r>
                <a:rPr lang="de-DE" sz="3200" dirty="0"/>
                <a:t>2 zeigt, wie die Codes über das Ergebnis der </a:t>
              </a:r>
              <a:r>
                <a:rPr lang="de-DE" sz="3200" dirty="0" smtClean="0"/>
                <a:t>Tätig-</a:t>
              </a:r>
              <a:r>
                <a:rPr lang="de-DE" sz="3200" dirty="0" err="1" smtClean="0"/>
                <a:t>keit</a:t>
              </a:r>
              <a:r>
                <a:rPr lang="de-DE" sz="3200" dirty="0" smtClean="0"/>
                <a:t> </a:t>
              </a:r>
              <a:r>
                <a:rPr lang="de-DE" sz="3200" i="1" dirty="0"/>
                <a:t>Gespräche führen </a:t>
              </a:r>
              <a:r>
                <a:rPr lang="de-DE" sz="3200" dirty="0"/>
                <a:t>den in </a:t>
              </a:r>
              <a:r>
                <a:rPr lang="de-DE" sz="3200" dirty="0" smtClean="0"/>
                <a:t>Abb. </a:t>
              </a:r>
              <a:r>
                <a:rPr lang="de-DE" sz="3200" dirty="0"/>
                <a:t>1 angegebenen vier Social Support Arten zugeordnet wurden. </a:t>
              </a:r>
              <a:endParaRPr lang="de-DE" sz="3200" dirty="0" smtClean="0"/>
            </a:p>
            <a:p>
              <a:pPr algn="just"/>
              <a:endParaRPr lang="de-DE" sz="3200" dirty="0"/>
            </a:p>
            <a:p>
              <a:pPr algn="just"/>
              <a:endParaRPr lang="de-DE" sz="3200" dirty="0" smtClean="0"/>
            </a:p>
            <a:p>
              <a:pPr algn="just"/>
              <a:endParaRPr lang="de-DE" sz="3200" dirty="0"/>
            </a:p>
            <a:p>
              <a:pPr algn="just"/>
              <a:endParaRPr lang="de-DE" sz="3200" dirty="0" smtClean="0"/>
            </a:p>
            <a:p>
              <a:pPr algn="just"/>
              <a:endParaRPr lang="de-DE" sz="3200" dirty="0"/>
            </a:p>
            <a:p>
              <a:pPr algn="just"/>
              <a:endParaRPr lang="de-DE" sz="3200" dirty="0" smtClean="0"/>
            </a:p>
            <a:p>
              <a:pPr algn="just"/>
              <a:endParaRPr lang="de-DE" sz="3200" dirty="0"/>
            </a:p>
            <a:p>
              <a:pPr algn="just"/>
              <a:endParaRPr lang="de-DE" sz="3200" dirty="0" smtClean="0"/>
            </a:p>
            <a:p>
              <a:pPr algn="just"/>
              <a:endParaRPr lang="de-DE" sz="3200" dirty="0" smtClean="0"/>
            </a:p>
            <a:p>
              <a:pPr algn="just"/>
              <a:endParaRPr lang="de-DE" sz="3200" dirty="0" smtClean="0"/>
            </a:p>
            <a:p>
              <a:pPr algn="just"/>
              <a:endParaRPr lang="de-DE" sz="3200" dirty="0"/>
            </a:p>
            <a:p>
              <a:pPr algn="just"/>
              <a:endParaRPr lang="de-DE" sz="800" dirty="0" smtClean="0"/>
            </a:p>
            <a:p>
              <a:pPr algn="just"/>
              <a:endParaRPr lang="de-DE" sz="800" dirty="0"/>
            </a:p>
            <a:p>
              <a:pPr algn="just"/>
              <a:endParaRPr lang="de-DE" sz="800" dirty="0" smtClean="0"/>
            </a:p>
            <a:p>
              <a:pPr algn="just"/>
              <a:endParaRPr lang="de-DE" sz="800" dirty="0"/>
            </a:p>
            <a:p>
              <a:pPr algn="just"/>
              <a:endParaRPr lang="de-DE" sz="800" dirty="0" smtClean="0"/>
            </a:p>
            <a:p>
              <a:pPr algn="ctr"/>
              <a:r>
                <a:rPr lang="de-DE" sz="2000" dirty="0" smtClean="0"/>
                <a:t>Tab. 3</a:t>
              </a:r>
              <a:r>
                <a:rPr lang="de-DE" sz="2000" dirty="0" smtClean="0"/>
                <a:t>: Anteil Tätigkeiten an Arten von Social Support</a:t>
              </a:r>
            </a:p>
            <a:p>
              <a:pPr algn="just"/>
              <a:endParaRPr lang="de-DE" sz="2000" dirty="0"/>
            </a:p>
            <a:p>
              <a:pPr algn="just"/>
              <a:r>
                <a:rPr lang="de-DE" sz="3200" i="1" dirty="0" smtClean="0"/>
                <a:t>Gespräche führen </a:t>
              </a:r>
              <a:r>
                <a:rPr lang="de-DE" sz="3200" dirty="0" smtClean="0"/>
                <a:t>hat somit einen hohen Anteil an appraisal (37.5%) und emotional Support (42.5%). Die </a:t>
              </a:r>
              <a:r>
                <a:rPr lang="de-DE" sz="3200" dirty="0" smtClean="0"/>
                <a:t>Zuordnung </a:t>
              </a:r>
              <a:r>
                <a:rPr lang="de-DE" sz="3200" dirty="0" smtClean="0"/>
                <a:t>der Interviewaussagen zu den Outcomes konnte für neun der insgesamt zwölf Tätigkeiten durch-geführt werden, wie die Tab. 3 zeigt.</a:t>
              </a:r>
              <a:r>
                <a:rPr lang="de-CH" sz="3200" b="1" i="1" dirty="0"/>
                <a:t> </a:t>
              </a:r>
              <a:r>
                <a:rPr lang="de-CH" sz="3200" dirty="0" smtClean="0"/>
                <a:t>Neben den </a:t>
              </a:r>
              <a:r>
                <a:rPr lang="de-CH" sz="3200" dirty="0" smtClean="0"/>
                <a:t>Aus-sagen </a:t>
              </a:r>
              <a:r>
                <a:rPr lang="de-CH" sz="3200" dirty="0" smtClean="0"/>
                <a:t>zur Bedeutung und Herausforderung kann so die Tragweite der Tätigkeiten in Bezug auf Social Support </a:t>
              </a:r>
              <a:r>
                <a:rPr lang="de-CH" sz="3200" dirty="0" smtClean="0"/>
                <a:t>dargestellt </a:t>
              </a:r>
              <a:r>
                <a:rPr lang="de-CH" sz="3200" dirty="0" smtClean="0"/>
                <a:t>werden.</a:t>
              </a:r>
            </a:p>
            <a:p>
              <a:pPr algn="just"/>
              <a:endParaRPr lang="de-CH" sz="1600" dirty="0" smtClean="0"/>
            </a:p>
            <a:p>
              <a:pPr algn="just"/>
              <a:r>
                <a:rPr lang="de-CH" sz="3200" b="1" i="1" dirty="0" smtClean="0"/>
                <a:t>Code Relations:</a:t>
              </a:r>
              <a:endParaRPr lang="de-CH" sz="3200" b="1" i="1" dirty="0"/>
            </a:p>
            <a:p>
              <a:pPr algn="just"/>
              <a:r>
                <a:rPr lang="de-CH" sz="3200" dirty="0" smtClean="0"/>
                <a:t>Die Analyse der Code-Relations für </a:t>
              </a:r>
              <a:r>
                <a:rPr lang="de-CH" sz="3200" i="1" dirty="0" smtClean="0"/>
                <a:t>Gespräche führen </a:t>
              </a:r>
              <a:r>
                <a:rPr lang="de-CH" sz="3200" dirty="0" smtClean="0"/>
                <a:t>ergab ein differenziertes Bild darüber, wie diese mit anderen Tätigkeiten in Bezug auf Social Support inter-agieren (siehe Abb. 2).</a:t>
              </a:r>
            </a:p>
            <a:p>
              <a:endParaRPr lang="de-CH" sz="3200" dirty="0"/>
            </a:p>
            <a:p>
              <a:endParaRPr lang="de-CH" sz="3200" dirty="0" smtClean="0"/>
            </a:p>
            <a:p>
              <a:endParaRPr lang="de-CH" sz="3200" dirty="0"/>
            </a:p>
            <a:p>
              <a:endParaRPr lang="de-CH" sz="3200" dirty="0" smtClean="0"/>
            </a:p>
            <a:p>
              <a:endParaRPr lang="de-CH" sz="3200" dirty="0"/>
            </a:p>
            <a:p>
              <a:endParaRPr lang="de-CH" sz="3200" dirty="0" smtClean="0"/>
            </a:p>
            <a:p>
              <a:endParaRPr lang="de-CH" sz="3200" dirty="0"/>
            </a:p>
            <a:p>
              <a:endParaRPr lang="de-CH" sz="3200" dirty="0" smtClean="0"/>
            </a:p>
            <a:p>
              <a:endParaRPr lang="de-CH" sz="1600" dirty="0" smtClean="0"/>
            </a:p>
            <a:p>
              <a:endParaRPr lang="de-CH" sz="1000" dirty="0" smtClean="0"/>
            </a:p>
            <a:p>
              <a:endParaRPr lang="de-CH" sz="1000" dirty="0" smtClean="0"/>
            </a:p>
            <a:p>
              <a:endParaRPr lang="de-CH" sz="3200" dirty="0"/>
            </a:p>
            <a:p>
              <a:endParaRPr lang="de-CH" sz="800" dirty="0" smtClean="0"/>
            </a:p>
            <a:p>
              <a:endParaRPr lang="de-CH" sz="800" dirty="0"/>
            </a:p>
            <a:p>
              <a:endParaRPr lang="de-CH" sz="800" dirty="0" smtClean="0"/>
            </a:p>
            <a:p>
              <a:endParaRPr lang="de-CH" sz="800" dirty="0"/>
            </a:p>
            <a:p>
              <a:endParaRPr lang="de-CH" sz="800" dirty="0" smtClean="0"/>
            </a:p>
            <a:p>
              <a:pPr algn="ctr"/>
              <a:endParaRPr lang="de-CH" sz="800" dirty="0"/>
            </a:p>
            <a:p>
              <a:pPr algn="ctr"/>
              <a:r>
                <a:rPr lang="de-CH" sz="2000" dirty="0" smtClean="0"/>
                <a:t>Abb. </a:t>
              </a:r>
              <a:r>
                <a:rPr lang="de-CH" sz="2000" dirty="0" smtClean="0"/>
                <a:t>2: Code-Relations zu Gespräche führen (Code-Nähe </a:t>
              </a:r>
              <a:r>
                <a:rPr lang="de-CH" sz="2000" dirty="0" err="1" smtClean="0"/>
                <a:t>max</a:t>
              </a:r>
              <a:r>
                <a:rPr lang="de-CH" sz="2000" dirty="0" smtClean="0"/>
                <a:t> 2 Zeilen)</a:t>
              </a:r>
              <a:endParaRPr lang="de-CH" sz="2000" dirty="0"/>
            </a:p>
            <a:p>
              <a:endParaRPr lang="de-CH" sz="1600" dirty="0" smtClean="0"/>
            </a:p>
            <a:p>
              <a:r>
                <a:rPr lang="de-CH" sz="4000" b="1" dirty="0" smtClean="0"/>
                <a:t>Diskussion:</a:t>
              </a:r>
              <a:endParaRPr lang="de-CH" sz="4000" b="1" dirty="0"/>
            </a:p>
            <a:p>
              <a:pPr marL="457200" indent="-457200" algn="just">
                <a:buFont typeface="Arial" panose="020B0604020202020204" pitchFamily="34" charset="0"/>
                <a:buChar char="•"/>
              </a:pPr>
              <a:r>
                <a:rPr lang="de-CH" sz="3200" dirty="0" smtClean="0"/>
                <a:t>Neben der Häufigkeit konnte die Komplexität der </a:t>
              </a:r>
              <a:r>
                <a:rPr lang="de-CH" sz="3200" dirty="0" err="1" smtClean="0"/>
                <a:t>Tä-tigkeiten</a:t>
              </a:r>
              <a:r>
                <a:rPr lang="de-CH" sz="3200" dirty="0" smtClean="0"/>
                <a:t> </a:t>
              </a:r>
              <a:r>
                <a:rPr lang="de-CH" sz="3200" dirty="0" smtClean="0"/>
                <a:t>erstmalig erfasst werden.</a:t>
              </a:r>
            </a:p>
            <a:p>
              <a:pPr marL="457200" indent="-457200" algn="just">
                <a:buFont typeface="Arial" panose="020B0604020202020204" pitchFamily="34" charset="0"/>
                <a:buChar char="•"/>
              </a:pPr>
              <a:r>
                <a:rPr lang="de-CH" sz="3200" i="1" dirty="0" smtClean="0"/>
                <a:t>Gespräche führen </a:t>
              </a:r>
              <a:r>
                <a:rPr lang="de-CH" sz="3200" dirty="0" smtClean="0"/>
                <a:t>ist die zentrale Tätigkeit in der </a:t>
              </a:r>
              <a:r>
                <a:rPr lang="de-CH" sz="3200" dirty="0" smtClean="0"/>
                <a:t>häuslichen </a:t>
              </a:r>
              <a:r>
                <a:rPr lang="de-CH" sz="3200" dirty="0" smtClean="0"/>
                <a:t>Unterstützung durch Freiwillige.</a:t>
              </a:r>
            </a:p>
            <a:p>
              <a:pPr marL="457200" indent="-457200" algn="just">
                <a:buFont typeface="Arial" panose="020B0604020202020204" pitchFamily="34" charset="0"/>
                <a:buChar char="•"/>
              </a:pPr>
              <a:r>
                <a:rPr lang="de-CH" sz="3200" dirty="0" smtClean="0"/>
                <a:t>Freiwillige füllen somit eine Lücke, die professionelle </a:t>
              </a:r>
              <a:r>
                <a:rPr lang="de-CH" sz="3200" dirty="0" smtClean="0"/>
                <a:t>Berufe </a:t>
              </a:r>
              <a:r>
                <a:rPr lang="de-CH" sz="3200" dirty="0" smtClean="0"/>
                <a:t>aufgrund von Zeitvorgaben als Tätigkeiten </a:t>
              </a:r>
              <a:r>
                <a:rPr lang="de-CH" sz="3200" dirty="0" smtClean="0"/>
                <a:t>verloren </a:t>
              </a:r>
              <a:r>
                <a:rPr lang="de-CH" sz="3200" dirty="0" smtClean="0"/>
                <a:t>haben </a:t>
              </a:r>
              <a:r>
                <a:rPr lang="de-CH" sz="3200" baseline="30000" dirty="0" smtClean="0"/>
                <a:t>(7)</a:t>
              </a:r>
              <a:r>
                <a:rPr lang="de-CH" sz="3200" dirty="0" smtClean="0"/>
                <a:t>.</a:t>
              </a:r>
            </a:p>
            <a:p>
              <a:pPr marL="457200" indent="-457200" algn="just">
                <a:buFont typeface="Arial" panose="020B0604020202020204" pitchFamily="34" charset="0"/>
                <a:buChar char="•"/>
              </a:pPr>
              <a:r>
                <a:rPr lang="de-CH" sz="3200" dirty="0" smtClean="0"/>
                <a:t>Der Anteil an appraisal und emotional Support ist stark ausgeprägt und zeigt, welche Verantwortung die Freiwilligen im häuslichen Setting übernehmen.</a:t>
              </a:r>
            </a:p>
            <a:p>
              <a:pPr algn="just"/>
              <a:endParaRPr lang="de-CH" sz="1600" dirty="0" smtClean="0"/>
            </a:p>
            <a:p>
              <a:pPr algn="just"/>
              <a:r>
                <a:rPr lang="de-CH" sz="3200" b="1" dirty="0" smtClean="0"/>
                <a:t>Limitation</a:t>
              </a:r>
              <a:r>
                <a:rPr lang="de-CH" sz="3200" dirty="0" smtClean="0"/>
                <a:t>:</a:t>
              </a:r>
              <a:endParaRPr lang="de-CH" sz="3200" dirty="0"/>
            </a:p>
            <a:p>
              <a:pPr marL="457200" indent="-457200" algn="just">
                <a:buFont typeface="Arial" panose="020B0604020202020204" pitchFamily="34" charset="0"/>
                <a:buChar char="•"/>
              </a:pPr>
              <a:r>
                <a:rPr lang="de-CH" sz="3200" dirty="0" smtClean="0"/>
                <a:t>Die Ergebnisse geben einen Einblick in die </a:t>
              </a:r>
              <a:r>
                <a:rPr lang="de-CH" sz="3200" dirty="0" err="1" smtClean="0"/>
                <a:t>Kom-plexität</a:t>
              </a:r>
              <a:r>
                <a:rPr lang="de-CH" sz="3200" dirty="0" smtClean="0"/>
                <a:t> ehrenamtlicher Tätigkeiten.</a:t>
              </a:r>
            </a:p>
            <a:p>
              <a:pPr marL="457200" indent="-457200" algn="just">
                <a:buFont typeface="Arial" panose="020B0604020202020204" pitchFamily="34" charset="0"/>
                <a:buChar char="•"/>
              </a:pPr>
              <a:r>
                <a:rPr lang="de-CH" sz="3200" dirty="0" smtClean="0"/>
                <a:t>Die Ergebnisse sind nur bedingt übertragbar.</a:t>
              </a:r>
            </a:p>
            <a:p>
              <a:pPr algn="just"/>
              <a:endParaRPr lang="de-CH" sz="1600" b="1" dirty="0"/>
            </a:p>
            <a:p>
              <a:pPr algn="just"/>
              <a:r>
                <a:rPr lang="de-CH" sz="3200" b="1" dirty="0" smtClean="0"/>
                <a:t>Fazit:</a:t>
              </a:r>
            </a:p>
            <a:p>
              <a:pPr marL="457200" indent="-457200" algn="just">
                <a:buFont typeface="Arial" panose="020B0604020202020204" pitchFamily="34" charset="0"/>
                <a:buChar char="•"/>
              </a:pPr>
              <a:r>
                <a:rPr lang="de-CH" sz="3200" dirty="0" smtClean="0"/>
                <a:t>Freiwilligentätigkeit bedeutet neben einem </a:t>
              </a:r>
              <a:r>
                <a:rPr lang="de-CH" sz="3200" dirty="0" err="1" smtClean="0"/>
                <a:t>Bezie-hungsaufbau</a:t>
              </a:r>
              <a:r>
                <a:rPr lang="de-CH" sz="3200" dirty="0" smtClean="0"/>
                <a:t> häufig, die Initiative zu ergreifen.</a:t>
              </a:r>
            </a:p>
            <a:p>
              <a:pPr marL="457200" indent="-457200" algn="just">
                <a:buFont typeface="Arial" panose="020B0604020202020204" pitchFamily="34" charset="0"/>
                <a:buChar char="•"/>
              </a:pPr>
              <a:r>
                <a:rPr lang="de-CH" sz="3200" dirty="0" smtClean="0"/>
                <a:t>In Bezug zu den vier Social Support Arten wird </a:t>
              </a:r>
              <a:r>
                <a:rPr lang="de-CH" sz="3200" dirty="0" err="1" smtClean="0"/>
                <a:t>deut-lich</a:t>
              </a:r>
              <a:r>
                <a:rPr lang="de-CH" sz="3200" dirty="0" smtClean="0"/>
                <a:t>, dass die Entlastung von Angehörigen zu einer Belastung von Freiwilligen führen kann.</a:t>
              </a:r>
              <a:endParaRPr lang="de-CH" sz="3200" dirty="0"/>
            </a:p>
          </p:txBody>
        </p:sp>
      </p:grpSp>
      <p:graphicFrame>
        <p:nvGraphicFramePr>
          <p:cNvPr id="5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5252031"/>
              </p:ext>
            </p:extLst>
          </p:nvPr>
        </p:nvGraphicFramePr>
        <p:xfrm>
          <a:off x="10987586" y="15561374"/>
          <a:ext cx="8280001" cy="577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8313"/>
                <a:gridCol w="1320422"/>
                <a:gridCol w="1320422"/>
                <a:gridCol w="1320422"/>
                <a:gridCol w="1320422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FFFFFF"/>
                          </a:solidFill>
                        </a:rPr>
                        <a:t>Tätigkeiten</a:t>
                      </a:r>
                      <a:endParaRPr lang="de-DE" sz="16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FFFFFF"/>
                          </a:solidFill>
                        </a:rPr>
                        <a:t>Anzahl Nennungen</a:t>
                      </a:r>
                      <a:endParaRPr lang="de-DE" sz="16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FFFFFF"/>
                          </a:solidFill>
                        </a:rPr>
                        <a:t>Anteil Nennungen</a:t>
                      </a:r>
                      <a:endParaRPr lang="de-DE" sz="16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FFFFFF"/>
                          </a:solidFill>
                        </a:rPr>
                        <a:t>Anzahl </a:t>
                      </a:r>
                      <a:r>
                        <a:rPr lang="de-DE" sz="1600" dirty="0" err="1" smtClean="0">
                          <a:solidFill>
                            <a:srgbClr val="FFFFFF"/>
                          </a:solidFill>
                        </a:rPr>
                        <a:t>qual</a:t>
                      </a:r>
                      <a:r>
                        <a:rPr lang="de-DE" sz="1600" dirty="0" smtClean="0">
                          <a:solidFill>
                            <a:srgbClr val="FFFFFF"/>
                          </a:solidFill>
                        </a:rPr>
                        <a:t>. Codes</a:t>
                      </a:r>
                      <a:endParaRPr lang="de-DE" sz="16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FFFFFF"/>
                          </a:solidFill>
                        </a:rPr>
                        <a:t>Anteil </a:t>
                      </a:r>
                      <a:r>
                        <a:rPr lang="de-DE" sz="1600" dirty="0" err="1" smtClean="0">
                          <a:solidFill>
                            <a:srgbClr val="FFFFFF"/>
                          </a:solidFill>
                        </a:rPr>
                        <a:t>qual</a:t>
                      </a:r>
                      <a:r>
                        <a:rPr lang="de-DE" sz="1600" baseline="0" dirty="0" smtClean="0">
                          <a:solidFill>
                            <a:srgbClr val="FFFFFF"/>
                          </a:solidFill>
                        </a:rPr>
                        <a:t>. </a:t>
                      </a:r>
                      <a:r>
                        <a:rPr lang="de-DE" sz="1600" dirty="0" smtClean="0">
                          <a:solidFill>
                            <a:srgbClr val="FFFFFF"/>
                          </a:solidFill>
                        </a:rPr>
                        <a:t>Codes</a:t>
                      </a:r>
                      <a:endParaRPr lang="de-DE" sz="16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sz="1600" b="1" dirty="0" smtClean="0"/>
                        <a:t>Gespräche führen</a:t>
                      </a:r>
                      <a:endParaRPr lang="de-D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b="1" dirty="0" smtClean="0"/>
                        <a:t>1‘700</a:t>
                      </a:r>
                      <a:endParaRPr lang="de-D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b="1" dirty="0" smtClean="0"/>
                        <a:t>29,2%</a:t>
                      </a:r>
                      <a:endParaRPr lang="de-DE" sz="1600" b="1" dirty="0"/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b="1" dirty="0" smtClean="0"/>
                        <a:t>146</a:t>
                      </a:r>
                      <a:endParaRPr lang="de-DE" sz="16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b="1" dirty="0" smtClean="0"/>
                        <a:t>24,3%</a:t>
                      </a:r>
                      <a:endParaRPr lang="de-DE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sz="1600" b="1" dirty="0" smtClean="0"/>
                        <a:t>Essen und Getränke reichen</a:t>
                      </a:r>
                      <a:endParaRPr lang="de-D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b="1" dirty="0" smtClean="0"/>
                        <a:t>1‘070</a:t>
                      </a:r>
                      <a:endParaRPr lang="de-D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b="1" dirty="0" smtClean="0"/>
                        <a:t>18,4%</a:t>
                      </a:r>
                      <a:endParaRPr lang="de-DE" sz="1600" b="1" dirty="0"/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b="1" dirty="0" smtClean="0"/>
                        <a:t>100</a:t>
                      </a:r>
                      <a:endParaRPr lang="de-DE" sz="16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b="1" dirty="0" smtClean="0"/>
                        <a:t>16,7%</a:t>
                      </a:r>
                      <a:endParaRPr lang="de-DE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Spaziergänge,</a:t>
                      </a:r>
                      <a:r>
                        <a:rPr lang="de-DE" sz="1600" baseline="0" dirty="0" smtClean="0"/>
                        <a:t> Bewegung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681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11,7%</a:t>
                      </a:r>
                      <a:endParaRPr lang="de-DE" sz="1600" dirty="0"/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54</a:t>
                      </a:r>
                      <a:endParaRPr lang="de-DE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9%</a:t>
                      </a:r>
                      <a:endParaRPr lang="de-D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/>
                        <a:t>Vertretung in Abwesenheit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/>
                        <a:t>592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/>
                        <a:t>10,2%</a:t>
                      </a:r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38</a:t>
                      </a:r>
                      <a:endParaRPr lang="de-DE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6,3%</a:t>
                      </a:r>
                      <a:endParaRPr lang="de-D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/>
                        <a:t>Vorlesen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/>
                        <a:t>582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/>
                        <a:t>10%</a:t>
                      </a:r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65</a:t>
                      </a:r>
                      <a:endParaRPr lang="de-DE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10,8%</a:t>
                      </a:r>
                      <a:endParaRPr lang="de-D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Ausflüge,</a:t>
                      </a:r>
                      <a:r>
                        <a:rPr lang="de-DE" sz="1600" baseline="0" dirty="0" smtClean="0"/>
                        <a:t> Begleitung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280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4,8%</a:t>
                      </a:r>
                      <a:endParaRPr lang="de-DE" sz="1600" dirty="0"/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25</a:t>
                      </a:r>
                      <a:endParaRPr lang="de-DE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4,2%</a:t>
                      </a:r>
                      <a:endParaRPr lang="de-D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Gemeinsame</a:t>
                      </a:r>
                      <a:r>
                        <a:rPr lang="de-DE" sz="1600" baseline="0" dirty="0" smtClean="0"/>
                        <a:t> Spiele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258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4,4%</a:t>
                      </a:r>
                      <a:endParaRPr lang="de-DE" sz="1600" dirty="0"/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57</a:t>
                      </a:r>
                      <a:endParaRPr lang="de-DE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9,5%</a:t>
                      </a:r>
                      <a:endParaRPr lang="de-D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sz="1600" b="1" dirty="0" smtClean="0"/>
                        <a:t>Toilettengang</a:t>
                      </a:r>
                      <a:endParaRPr lang="de-D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b="1" dirty="0" smtClean="0"/>
                        <a:t>217</a:t>
                      </a:r>
                      <a:endParaRPr lang="de-D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b="1" dirty="0" smtClean="0"/>
                        <a:t>3,7%</a:t>
                      </a:r>
                      <a:endParaRPr lang="de-DE" sz="1600" b="1" dirty="0"/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b="1" dirty="0" smtClean="0"/>
                        <a:t>27</a:t>
                      </a:r>
                      <a:endParaRPr lang="de-DE" sz="16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b="1" dirty="0" smtClean="0"/>
                        <a:t>4,5%</a:t>
                      </a:r>
                      <a:endParaRPr lang="de-DE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Hilfestellung (z.B.</a:t>
                      </a:r>
                      <a:r>
                        <a:rPr lang="de-DE" sz="1600" baseline="0" dirty="0" smtClean="0"/>
                        <a:t> Kochen)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171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2,9%</a:t>
                      </a:r>
                      <a:endParaRPr lang="de-DE" sz="1600" dirty="0"/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46</a:t>
                      </a:r>
                      <a:endParaRPr lang="de-DE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7,7%</a:t>
                      </a:r>
                      <a:endParaRPr lang="de-D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Handarbeit,</a:t>
                      </a:r>
                      <a:r>
                        <a:rPr lang="de-DE" sz="1600" baseline="0" dirty="0" smtClean="0"/>
                        <a:t> Basteln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111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/>
                        <a:t>1,9%</a:t>
                      </a:r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12</a:t>
                      </a:r>
                      <a:endParaRPr lang="de-DE" sz="1600" dirty="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2%</a:t>
                      </a:r>
                      <a:endParaRPr lang="de-D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Entspannende</a:t>
                      </a:r>
                      <a:r>
                        <a:rPr lang="de-DE" sz="1600" baseline="0" dirty="0" smtClean="0"/>
                        <a:t> Übungen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96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1,7%</a:t>
                      </a:r>
                      <a:endParaRPr lang="de-DE" sz="1600" dirty="0"/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7</a:t>
                      </a:r>
                      <a:endParaRPr lang="de-DE" sz="1600" dirty="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1,2%</a:t>
                      </a:r>
                      <a:endParaRPr lang="de-D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Musizieren,</a:t>
                      </a:r>
                      <a:r>
                        <a:rPr lang="de-DE" sz="1600" baseline="0" dirty="0" smtClean="0"/>
                        <a:t> singen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59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1%</a:t>
                      </a:r>
                      <a:endParaRPr lang="de-DE" sz="1600" dirty="0"/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7</a:t>
                      </a:r>
                      <a:endParaRPr lang="de-DE" sz="1600" dirty="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1,2%</a:t>
                      </a:r>
                      <a:endParaRPr lang="de-D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sz="1600" b="1" dirty="0" smtClean="0"/>
                        <a:t>Mobilisieren, Lagern</a:t>
                      </a:r>
                      <a:endParaRPr lang="de-D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de-DE" sz="1600" dirty="0"/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b="1" dirty="0" smtClean="0">
                          <a:solidFill>
                            <a:schemeClr val="bg1"/>
                          </a:solidFill>
                        </a:rPr>
                        <a:t>16</a:t>
                      </a:r>
                      <a:endParaRPr lang="de-DE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b="1" dirty="0" smtClean="0">
                          <a:solidFill>
                            <a:schemeClr val="bg1"/>
                          </a:solidFill>
                        </a:rPr>
                        <a:t>2,6%</a:t>
                      </a:r>
                      <a:endParaRPr lang="de-DE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sz="1600" dirty="0" smtClean="0"/>
                        <a:t>Gesamt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N=5‘817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100%</a:t>
                      </a:r>
                      <a:endParaRPr lang="de-DE" sz="1600" dirty="0"/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N=600</a:t>
                      </a:r>
                      <a:endParaRPr lang="de-DE" sz="1600" dirty="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 smtClean="0"/>
                        <a:t>100%</a:t>
                      </a:r>
                      <a:endParaRPr lang="de-DE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Diagramm 14"/>
          <p:cNvGraphicFramePr/>
          <p:nvPr>
            <p:extLst>
              <p:ext uri="{D42A27DB-BD31-4B8C-83A1-F6EECF244321}">
                <p14:modId xmlns:p14="http://schemas.microsoft.com/office/powerpoint/2010/main" val="2225133880"/>
              </p:ext>
            </p:extLst>
          </p:nvPr>
        </p:nvGraphicFramePr>
        <p:xfrm>
          <a:off x="1501254" y="16316730"/>
          <a:ext cx="7813964" cy="53755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281009"/>
              </p:ext>
            </p:extLst>
          </p:nvPr>
        </p:nvGraphicFramePr>
        <p:xfrm>
          <a:off x="11004051" y="35229798"/>
          <a:ext cx="8280000" cy="5003800"/>
        </p:xfrm>
        <a:graphic>
          <a:graphicData uri="http://schemas.openxmlformats.org/drawingml/2006/table">
            <a:tbl>
              <a:tblPr firstRow="1" bandRow="1"/>
              <a:tblGrid>
                <a:gridCol w="1528545"/>
                <a:gridCol w="594476"/>
                <a:gridCol w="6156979"/>
              </a:tblGrid>
              <a:tr h="370840">
                <a:tc>
                  <a:txBody>
                    <a:bodyPr/>
                    <a:lstStyle>
                      <a:lvl1pPr marL="0" algn="l" defTabSz="4173978" rtl="0" eaLnBrk="1" latinLnBrk="0" hangingPunct="1">
                        <a:defRPr sz="82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2086982" algn="l" defTabSz="4173978" rtl="0" eaLnBrk="1" latinLnBrk="0" hangingPunct="1">
                        <a:defRPr sz="82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4173978" algn="l" defTabSz="4173978" rtl="0" eaLnBrk="1" latinLnBrk="0" hangingPunct="1">
                        <a:defRPr sz="82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6260960" algn="l" defTabSz="4173978" rtl="0" eaLnBrk="1" latinLnBrk="0" hangingPunct="1">
                        <a:defRPr sz="82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8347942" algn="l" defTabSz="4173978" rtl="0" eaLnBrk="1" latinLnBrk="0" hangingPunct="1">
                        <a:defRPr sz="82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10434938" algn="l" defTabSz="4173978" rtl="0" eaLnBrk="1" latinLnBrk="0" hangingPunct="1">
                        <a:defRPr sz="82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12521920" algn="l" defTabSz="4173978" rtl="0" eaLnBrk="1" latinLnBrk="0" hangingPunct="1">
                        <a:defRPr sz="82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14608902" algn="l" defTabSz="4173978" rtl="0" eaLnBrk="1" latinLnBrk="0" hangingPunct="1">
                        <a:defRPr sz="82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16695898" algn="l" defTabSz="4173978" rtl="0" eaLnBrk="1" latinLnBrk="0" hangingPunct="1">
                        <a:defRPr sz="82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4173978" rtl="0" eaLnBrk="1" latinLnBrk="0" hangingPunct="1">
                        <a:defRPr sz="82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2086982" algn="l" defTabSz="4173978" rtl="0" eaLnBrk="1" latinLnBrk="0" hangingPunct="1">
                        <a:defRPr sz="82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4173978" algn="l" defTabSz="4173978" rtl="0" eaLnBrk="1" latinLnBrk="0" hangingPunct="1">
                        <a:defRPr sz="82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6260960" algn="l" defTabSz="4173978" rtl="0" eaLnBrk="1" latinLnBrk="0" hangingPunct="1">
                        <a:defRPr sz="82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8347942" algn="l" defTabSz="4173978" rtl="0" eaLnBrk="1" latinLnBrk="0" hangingPunct="1">
                        <a:defRPr sz="82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10434938" algn="l" defTabSz="4173978" rtl="0" eaLnBrk="1" latinLnBrk="0" hangingPunct="1">
                        <a:defRPr sz="82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12521920" algn="l" defTabSz="4173978" rtl="0" eaLnBrk="1" latinLnBrk="0" hangingPunct="1">
                        <a:defRPr sz="82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14608902" algn="l" defTabSz="4173978" rtl="0" eaLnBrk="1" latinLnBrk="0" hangingPunct="1">
                        <a:defRPr sz="82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16695898" algn="l" defTabSz="4173978" rtl="0" eaLnBrk="1" latinLnBrk="0" hangingPunct="1">
                        <a:defRPr sz="82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de-DE" sz="1600" dirty="0" smtClean="0">
                          <a:solidFill>
                            <a:srgbClr val="FFFFFF"/>
                          </a:solidFill>
                        </a:rPr>
                        <a:t>N</a:t>
                      </a:r>
                      <a:endParaRPr lang="de-DE" sz="16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4173978" rtl="0" eaLnBrk="1" latinLnBrk="0" hangingPunct="1">
                        <a:defRPr sz="82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2086982" algn="l" defTabSz="4173978" rtl="0" eaLnBrk="1" latinLnBrk="0" hangingPunct="1">
                        <a:defRPr sz="82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4173978" algn="l" defTabSz="4173978" rtl="0" eaLnBrk="1" latinLnBrk="0" hangingPunct="1">
                        <a:defRPr sz="82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6260960" algn="l" defTabSz="4173978" rtl="0" eaLnBrk="1" latinLnBrk="0" hangingPunct="1">
                        <a:defRPr sz="82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8347942" algn="l" defTabSz="4173978" rtl="0" eaLnBrk="1" latinLnBrk="0" hangingPunct="1">
                        <a:defRPr sz="82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10434938" algn="l" defTabSz="4173978" rtl="0" eaLnBrk="1" latinLnBrk="0" hangingPunct="1">
                        <a:defRPr sz="82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12521920" algn="l" defTabSz="4173978" rtl="0" eaLnBrk="1" latinLnBrk="0" hangingPunct="1">
                        <a:defRPr sz="82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14608902" algn="l" defTabSz="4173978" rtl="0" eaLnBrk="1" latinLnBrk="0" hangingPunct="1">
                        <a:defRPr sz="82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16695898" algn="l" defTabSz="4173978" rtl="0" eaLnBrk="1" latinLnBrk="0" hangingPunct="1">
                        <a:defRPr sz="82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de-DE" sz="1600" dirty="0" smtClean="0">
                          <a:solidFill>
                            <a:srgbClr val="FFFFFF"/>
                          </a:solidFill>
                        </a:rPr>
                        <a:t>Ergebnisse </a:t>
                      </a:r>
                      <a:r>
                        <a:rPr lang="de-DE" sz="1600" i="1" dirty="0" smtClean="0">
                          <a:solidFill>
                            <a:srgbClr val="FFFFFF"/>
                          </a:solidFill>
                        </a:rPr>
                        <a:t>Gespräche führen</a:t>
                      </a:r>
                      <a:endParaRPr lang="de-DE" sz="1600" i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208698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417397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626096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834794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1043493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1252192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1460890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1669589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de-DE" sz="1400" dirty="0" err="1" smtClean="0"/>
                        <a:t>informational</a:t>
                      </a:r>
                      <a:r>
                        <a:rPr lang="de-DE" sz="1400" baseline="0" dirty="0" smtClean="0"/>
                        <a:t> Support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208698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417397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626096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834794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1043493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1252192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1460890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1669589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de-DE" sz="1400" dirty="0" smtClean="0"/>
                        <a:t>2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208698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417397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626096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834794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1043493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1252192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1460890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1669589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DE" sz="1400" dirty="0" smtClean="0"/>
                        <a:t> Freiwillige</a:t>
                      </a:r>
                      <a:r>
                        <a:rPr lang="de-DE" sz="1400" baseline="0" dirty="0" smtClean="0"/>
                        <a:t> beraten Angehörige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DE" sz="1400" baseline="0" dirty="0" smtClean="0"/>
                        <a:t> Freiwillige geben Empfehlungen den Pflegebedürftigen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208698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417397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626096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834794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1043493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1252192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1460890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1669589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de-DE" sz="1400" dirty="0" smtClean="0"/>
                        <a:t>instrumental</a:t>
                      </a:r>
                    </a:p>
                    <a:p>
                      <a:r>
                        <a:rPr lang="de-DE" sz="1400" dirty="0" smtClean="0"/>
                        <a:t>Support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208698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417397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626096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834794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1043493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1252192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1460890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1669589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de-DE" sz="1400" dirty="0" smtClean="0"/>
                        <a:t>6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208698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417397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626096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834794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1043493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1252192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1460890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1669589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DE" sz="1400" dirty="0" smtClean="0"/>
                        <a:t> Gespräche müssen vorbereitet</a:t>
                      </a:r>
                      <a:r>
                        <a:rPr lang="de-DE" sz="1400" baseline="0" dirty="0" smtClean="0"/>
                        <a:t> werden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DE" sz="1400" baseline="0" dirty="0" smtClean="0"/>
                        <a:t> Hilfsmittel verwenden z. B. bei Taubheit, Fremdsprache, Trachealkanüle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DE" sz="1400" baseline="0" dirty="0" smtClean="0"/>
                        <a:t> Mit Grenzen umgehen müssen  z. B. wenn man keine Anhaltspunkte hat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DE" sz="1400" baseline="0" dirty="0" smtClean="0"/>
                        <a:t> …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208698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417397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626096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834794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1043493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1252192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1460890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1669589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de-DE" sz="1400" dirty="0" err="1" smtClean="0"/>
                        <a:t>appraisal</a:t>
                      </a:r>
                      <a:endParaRPr lang="de-DE" sz="1400" dirty="0" smtClean="0"/>
                    </a:p>
                    <a:p>
                      <a:r>
                        <a:rPr lang="de-DE" sz="1400" dirty="0" smtClean="0"/>
                        <a:t>Support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208698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417397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626096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834794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1043493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1252192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1460890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1669589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de-DE" sz="1400" dirty="0" smtClean="0"/>
                        <a:t>15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208698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417397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626096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834794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1043493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1252192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1460890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1669589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DE" sz="1400" dirty="0" smtClean="0"/>
                        <a:t> Jedes </a:t>
                      </a:r>
                      <a:r>
                        <a:rPr lang="de-DE" sz="1400" baseline="0" dirty="0" smtClean="0"/>
                        <a:t>Mal was Neues von der Familie hören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DE" sz="1400" baseline="0" dirty="0" smtClean="0"/>
                        <a:t> Viel aus der Vergangenheit erzählt bekommen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DE" sz="1400" baseline="0" dirty="0" smtClean="0"/>
                        <a:t> Gespräche haben den Charakter von Biografiearbeit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DE" sz="1400" baseline="0" dirty="0" smtClean="0"/>
                        <a:t> …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139535">
                <a:tc>
                  <a:txBody>
                    <a:bodyPr/>
                    <a:lstStyle>
                      <a:lvl1pPr marL="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208698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417397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626096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834794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1043493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1252192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1460890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1669589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de-DE" sz="1400" dirty="0" smtClean="0"/>
                        <a:t>emotional</a:t>
                      </a:r>
                    </a:p>
                    <a:p>
                      <a:r>
                        <a:rPr lang="de-DE" sz="1400" dirty="0" smtClean="0"/>
                        <a:t>Support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208698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417397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626096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834794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1043493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1252192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1460890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1669589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de-DE" sz="1400" dirty="0" smtClean="0"/>
                        <a:t>17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208698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417397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626096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834794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1043493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12521920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14608902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16695898" algn="l" defTabSz="4173978" rtl="0" eaLnBrk="1" latinLnBrk="0" hangingPunct="1">
                        <a:defRPr sz="82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DE" sz="1400" dirty="0" smtClean="0"/>
                        <a:t> Verpflichtet sein zuzuhören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DE" sz="1400" dirty="0" smtClean="0"/>
                        <a:t> Private und intime</a:t>
                      </a:r>
                      <a:r>
                        <a:rPr lang="de-DE" sz="1400" baseline="0" dirty="0" smtClean="0"/>
                        <a:t> Gespräche führen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DE" sz="1400" baseline="0" dirty="0" smtClean="0"/>
                        <a:t> Familiengeheimnisse austauschen – aus dem Leben erzählen</a:t>
                      </a:r>
                      <a:endParaRPr lang="de-DE" sz="14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DE" sz="1400" dirty="0" smtClean="0"/>
                        <a:t> Sensible</a:t>
                      </a:r>
                      <a:r>
                        <a:rPr lang="de-DE" sz="1400" baseline="0" dirty="0" smtClean="0"/>
                        <a:t> und tastend Themen suchen und anregen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DE" sz="1400" baseline="0" dirty="0" smtClean="0"/>
                        <a:t> Mit Grenzen umgehen müssen (Betroffenheit)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DE" sz="1400" baseline="0" dirty="0" smtClean="0"/>
                        <a:t> Sich selbst reflektieren müssen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DE" sz="1400" baseline="0" dirty="0" smtClean="0"/>
                        <a:t> Dem Betroffenen das Gefühl geben nicht zur Last zu fallen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DE" sz="1400" baseline="0" dirty="0" smtClean="0"/>
                        <a:t> Betroffene wieder aufbauen und Mut machen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DE" sz="1400" baseline="0" dirty="0" smtClean="0"/>
                        <a:t> Erzählen, Reden, Lachen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e-DE" sz="1400" baseline="0" dirty="0" smtClean="0"/>
                        <a:t> …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2" name="Inhaltsplatzhalt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804212"/>
              </p:ext>
            </p:extLst>
          </p:nvPr>
        </p:nvGraphicFramePr>
        <p:xfrm>
          <a:off x="20900627" y="10068446"/>
          <a:ext cx="828000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000"/>
                <a:gridCol w="1656000"/>
                <a:gridCol w="1656000"/>
                <a:gridCol w="1656000"/>
                <a:gridCol w="1656000"/>
              </a:tblGrid>
              <a:tr h="370840"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err="1" smtClean="0">
                          <a:solidFill>
                            <a:srgbClr val="FFFFFF"/>
                          </a:solidFill>
                        </a:rPr>
                        <a:t>informational</a:t>
                      </a:r>
                      <a:r>
                        <a:rPr lang="de-DE" sz="1600" dirty="0" smtClean="0">
                          <a:solidFill>
                            <a:srgbClr val="FFFFFF"/>
                          </a:solidFill>
                        </a:rPr>
                        <a:t> Support</a:t>
                      </a:r>
                      <a:endParaRPr lang="de-DE" sz="16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FFFFFF"/>
                          </a:solidFill>
                        </a:rPr>
                        <a:t>instrumental Support</a:t>
                      </a:r>
                      <a:endParaRPr lang="de-DE" sz="16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err="1" smtClean="0">
                          <a:solidFill>
                            <a:srgbClr val="FFFFFF"/>
                          </a:solidFill>
                        </a:rPr>
                        <a:t>appraisal</a:t>
                      </a:r>
                      <a:r>
                        <a:rPr lang="de-DE" sz="1600" baseline="0" dirty="0" smtClean="0">
                          <a:solidFill>
                            <a:srgbClr val="FFFFFF"/>
                          </a:solidFill>
                        </a:rPr>
                        <a:t> Support</a:t>
                      </a:r>
                      <a:endParaRPr lang="de-DE" sz="16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FFFFFF"/>
                          </a:solidFill>
                        </a:rPr>
                        <a:t>emotional Support</a:t>
                      </a:r>
                      <a:endParaRPr lang="de-DE" sz="16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Gespräche</a:t>
                      </a:r>
                    </a:p>
                    <a:p>
                      <a:r>
                        <a:rPr lang="de-DE" sz="1600" baseline="0" dirty="0" smtClean="0"/>
                        <a:t>führen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5%</a:t>
                      </a:r>
                      <a:endParaRPr lang="de-DE" sz="16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15%</a:t>
                      </a:r>
                      <a:endParaRPr lang="de-DE" sz="1600" dirty="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37,5%</a:t>
                      </a:r>
                      <a:endParaRPr lang="de-DE" sz="16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42,5%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Essen /</a:t>
                      </a:r>
                    </a:p>
                    <a:p>
                      <a:r>
                        <a:rPr lang="de-DE" sz="1600" dirty="0" smtClean="0"/>
                        <a:t>Getränke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76,9%</a:t>
                      </a:r>
                      <a:endParaRPr lang="de-DE" sz="1600" dirty="0"/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7,7%</a:t>
                      </a:r>
                      <a:endParaRPr lang="de-DE" sz="16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15,4%</a:t>
                      </a:r>
                      <a:endParaRPr lang="de-DE" sz="16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de-DE" sz="1600" dirty="0" smtClean="0"/>
                        <a:t>Vorlesen</a:t>
                      </a:r>
                    </a:p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54,5%</a:t>
                      </a:r>
                      <a:endParaRPr lang="de-DE" sz="16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36,4%</a:t>
                      </a:r>
                      <a:endParaRPr lang="de-DE" sz="16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4,5%</a:t>
                      </a:r>
                      <a:endParaRPr lang="de-DE" sz="160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Gemeinsame</a:t>
                      </a:r>
                      <a:r>
                        <a:rPr lang="de-DE" sz="1600" baseline="0" dirty="0" smtClean="0"/>
                        <a:t> Spiele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71,4%</a:t>
                      </a:r>
                      <a:endParaRPr lang="de-DE" sz="16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28,6%</a:t>
                      </a:r>
                      <a:endParaRPr lang="de-DE" sz="16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Spaziergänge Bewegungen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50%</a:t>
                      </a:r>
                      <a:endParaRPr lang="de-DE" sz="1600" dirty="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27,8%</a:t>
                      </a:r>
                      <a:endParaRPr lang="de-DE" sz="16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22,2%</a:t>
                      </a:r>
                      <a:endParaRPr lang="de-DE" sz="160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Hilfestellungen</a:t>
                      </a:r>
                    </a:p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88,9%</a:t>
                      </a:r>
                      <a:endParaRPr lang="de-DE" sz="1600" dirty="0"/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11,1%</a:t>
                      </a:r>
                      <a:endParaRPr lang="de-DE" sz="16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Vertretung in Abwesenheit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100%</a:t>
                      </a:r>
                      <a:endParaRPr lang="de-DE" sz="1600" dirty="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Toilettengang</a:t>
                      </a:r>
                    </a:p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100%</a:t>
                      </a:r>
                      <a:endParaRPr lang="de-DE" sz="1600" dirty="0"/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Ausflüge,</a:t>
                      </a:r>
                      <a:r>
                        <a:rPr lang="de-DE" sz="1600" baseline="0" dirty="0" smtClean="0"/>
                        <a:t> Begleitungen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87,5%</a:t>
                      </a:r>
                      <a:endParaRPr lang="de-DE" sz="1600" dirty="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12,5%</a:t>
                      </a:r>
                      <a:endParaRPr lang="de-DE" sz="160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73" name="Gruppierung 143"/>
          <p:cNvGrpSpPr/>
          <p:nvPr/>
        </p:nvGrpSpPr>
        <p:grpSpPr>
          <a:xfrm>
            <a:off x="21188659" y="23173888"/>
            <a:ext cx="7218378" cy="5503182"/>
            <a:chOff x="960644" y="973989"/>
            <a:chExt cx="7218378" cy="5503182"/>
          </a:xfrm>
        </p:grpSpPr>
        <p:sp>
          <p:nvSpPr>
            <p:cNvPr id="74" name="Oval 3"/>
            <p:cNvSpPr/>
            <p:nvPr/>
          </p:nvSpPr>
          <p:spPr>
            <a:xfrm>
              <a:off x="3686578" y="2539772"/>
              <a:ext cx="1787803" cy="178770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600" b="1" dirty="0" smtClean="0">
                  <a:solidFill>
                    <a:srgbClr val="FFFFFF"/>
                  </a:solidFill>
                </a:rPr>
                <a:t>Gespräche führen</a:t>
              </a:r>
              <a:endParaRPr lang="de-DE" sz="1600" b="1" dirty="0">
                <a:solidFill>
                  <a:srgbClr val="FFFFFF"/>
                </a:solidFill>
              </a:endParaRPr>
            </a:p>
          </p:txBody>
        </p:sp>
        <p:sp>
          <p:nvSpPr>
            <p:cNvPr id="75" name="Oval 13"/>
            <p:cNvSpPr/>
            <p:nvPr/>
          </p:nvSpPr>
          <p:spPr>
            <a:xfrm>
              <a:off x="5454152" y="973989"/>
              <a:ext cx="1282287" cy="96166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1400" dirty="0" smtClean="0">
                  <a:latin typeface="Arial Narrow" pitchFamily="34" charset="0"/>
                </a:rPr>
                <a:t>Vorlesen</a:t>
              </a:r>
              <a:endParaRPr lang="de-DE" sz="1400" dirty="0">
                <a:latin typeface="Arial Narrow" pitchFamily="34" charset="0"/>
              </a:endParaRPr>
            </a:p>
          </p:txBody>
        </p:sp>
        <p:cxnSp>
          <p:nvCxnSpPr>
            <p:cNvPr id="76" name="Gerade Verbindung 15"/>
            <p:cNvCxnSpPr/>
            <p:nvPr/>
          </p:nvCxnSpPr>
          <p:spPr>
            <a:xfrm flipV="1">
              <a:off x="5005850" y="1910994"/>
              <a:ext cx="566971" cy="604120"/>
            </a:xfrm>
            <a:prstGeom prst="line">
              <a:avLst/>
            </a:prstGeom>
            <a:ln>
              <a:solidFill>
                <a:srgbClr val="4F81BD"/>
              </a:solidFill>
              <a:prstDash val="dot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77" name="Oval 22"/>
            <p:cNvSpPr/>
            <p:nvPr/>
          </p:nvSpPr>
          <p:spPr>
            <a:xfrm>
              <a:off x="6896735" y="2950543"/>
              <a:ext cx="1282287" cy="96166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1400" dirty="0" smtClean="0">
                  <a:latin typeface="Arial Narrow" pitchFamily="34" charset="0"/>
                </a:rPr>
                <a:t>Gemein-same Spiele</a:t>
              </a:r>
              <a:endParaRPr lang="de-DE" sz="1400" dirty="0">
                <a:latin typeface="Arial Narrow" pitchFamily="34" charset="0"/>
              </a:endParaRPr>
            </a:p>
          </p:txBody>
        </p:sp>
        <p:cxnSp>
          <p:nvCxnSpPr>
            <p:cNvPr id="78" name="Gerade Verbindung 24"/>
            <p:cNvCxnSpPr/>
            <p:nvPr/>
          </p:nvCxnSpPr>
          <p:spPr>
            <a:xfrm>
              <a:off x="5691681" y="3254853"/>
              <a:ext cx="1110860" cy="0"/>
            </a:xfrm>
            <a:prstGeom prst="line">
              <a:avLst/>
            </a:prstGeom>
            <a:ln>
              <a:prstDash val="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Gerade Verbindung 26"/>
            <p:cNvCxnSpPr/>
            <p:nvPr/>
          </p:nvCxnSpPr>
          <p:spPr>
            <a:xfrm>
              <a:off x="5622141" y="3382595"/>
              <a:ext cx="1131080" cy="0"/>
            </a:xfrm>
            <a:prstGeom prst="line">
              <a:avLst/>
            </a:prstGeom>
            <a:ln>
              <a:prstDash val="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Gerade Verbindung 27"/>
            <p:cNvCxnSpPr/>
            <p:nvPr/>
          </p:nvCxnSpPr>
          <p:spPr>
            <a:xfrm>
              <a:off x="5622141" y="3555201"/>
              <a:ext cx="1164953" cy="0"/>
            </a:xfrm>
            <a:prstGeom prst="line">
              <a:avLst/>
            </a:prstGeom>
            <a:ln w="76200" cmpd="sng"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Gerade Verbindung 28"/>
            <p:cNvCxnSpPr/>
            <p:nvPr/>
          </p:nvCxnSpPr>
          <p:spPr>
            <a:xfrm>
              <a:off x="5597481" y="3703149"/>
              <a:ext cx="1189613" cy="0"/>
            </a:xfrm>
            <a:prstGeom prst="line">
              <a:avLst/>
            </a:prstGeom>
            <a:ln w="19050" cmpd="sng"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Oval 29"/>
            <p:cNvSpPr/>
            <p:nvPr/>
          </p:nvSpPr>
          <p:spPr>
            <a:xfrm>
              <a:off x="6042567" y="5264481"/>
              <a:ext cx="1282287" cy="96166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1400" dirty="0" smtClean="0">
                  <a:latin typeface="Arial Narrow" pitchFamily="34" charset="0"/>
                </a:rPr>
                <a:t>Spazier-gänge Beweg.</a:t>
              </a:r>
              <a:endParaRPr lang="de-DE" sz="1400" dirty="0">
                <a:latin typeface="Arial Narrow" pitchFamily="34" charset="0"/>
              </a:endParaRPr>
            </a:p>
          </p:txBody>
        </p:sp>
        <p:cxnSp>
          <p:nvCxnSpPr>
            <p:cNvPr id="83" name="Gerade Verbindung 35"/>
            <p:cNvCxnSpPr/>
            <p:nvPr/>
          </p:nvCxnSpPr>
          <p:spPr>
            <a:xfrm>
              <a:off x="5215459" y="4271310"/>
              <a:ext cx="827108" cy="99317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Oval 38"/>
            <p:cNvSpPr/>
            <p:nvPr/>
          </p:nvSpPr>
          <p:spPr>
            <a:xfrm>
              <a:off x="3933172" y="5515510"/>
              <a:ext cx="1282287" cy="96166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1400" dirty="0" smtClean="0">
                  <a:latin typeface="Arial Narrow" pitchFamily="34" charset="0"/>
                </a:rPr>
                <a:t>Hilfe-stellung</a:t>
              </a:r>
              <a:endParaRPr lang="de-DE" sz="1400" dirty="0">
                <a:latin typeface="Arial Narrow" pitchFamily="34" charset="0"/>
              </a:endParaRPr>
            </a:p>
          </p:txBody>
        </p:sp>
        <p:cxnSp>
          <p:nvCxnSpPr>
            <p:cNvPr id="85" name="Gerade Verbindung 40"/>
            <p:cNvCxnSpPr/>
            <p:nvPr/>
          </p:nvCxnSpPr>
          <p:spPr>
            <a:xfrm>
              <a:off x="4833234" y="4447341"/>
              <a:ext cx="12330" cy="920221"/>
            </a:xfrm>
            <a:prstGeom prst="line">
              <a:avLst/>
            </a:prstGeom>
            <a:ln>
              <a:prstDash val="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 Verbindung 41"/>
            <p:cNvCxnSpPr/>
            <p:nvPr/>
          </p:nvCxnSpPr>
          <p:spPr>
            <a:xfrm>
              <a:off x="4529424" y="4405782"/>
              <a:ext cx="12330" cy="1012243"/>
            </a:xfrm>
            <a:prstGeom prst="line">
              <a:avLst/>
            </a:prstGeom>
            <a:ln>
              <a:prstDash val="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Gerade Verbindung 42"/>
            <p:cNvCxnSpPr/>
            <p:nvPr/>
          </p:nvCxnSpPr>
          <p:spPr>
            <a:xfrm>
              <a:off x="4694154" y="4410234"/>
              <a:ext cx="12330" cy="101224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Oval 44"/>
            <p:cNvSpPr/>
            <p:nvPr/>
          </p:nvSpPr>
          <p:spPr>
            <a:xfrm>
              <a:off x="1850444" y="5273382"/>
              <a:ext cx="1282287" cy="96166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1400" dirty="0" err="1" smtClean="0">
                  <a:latin typeface="Arial Narrow" pitchFamily="34" charset="0"/>
                </a:rPr>
                <a:t>Vertre-tung</a:t>
              </a:r>
              <a:r>
                <a:rPr lang="de-DE" sz="1400" dirty="0" smtClean="0">
                  <a:latin typeface="Arial Narrow" pitchFamily="34" charset="0"/>
                </a:rPr>
                <a:t> in </a:t>
              </a:r>
              <a:r>
                <a:rPr lang="de-DE" sz="1400" dirty="0" err="1" smtClean="0">
                  <a:latin typeface="Arial Narrow" pitchFamily="34" charset="0"/>
                </a:rPr>
                <a:t>Abwesen-heit</a:t>
              </a:r>
              <a:endParaRPr lang="de-DE" sz="1400" dirty="0">
                <a:latin typeface="Arial Narrow" pitchFamily="34" charset="0"/>
              </a:endParaRPr>
            </a:p>
          </p:txBody>
        </p:sp>
        <p:cxnSp>
          <p:nvCxnSpPr>
            <p:cNvPr id="89" name="Gerade Verbindung 50"/>
            <p:cNvCxnSpPr/>
            <p:nvPr/>
          </p:nvCxnSpPr>
          <p:spPr>
            <a:xfrm flipH="1">
              <a:off x="2758804" y="4090034"/>
              <a:ext cx="870564" cy="1055609"/>
            </a:xfrm>
            <a:prstGeom prst="line">
              <a:avLst/>
            </a:prstGeom>
            <a:ln>
              <a:prstDash val="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Oval 55"/>
            <p:cNvSpPr/>
            <p:nvPr/>
          </p:nvSpPr>
          <p:spPr>
            <a:xfrm>
              <a:off x="960644" y="2963409"/>
              <a:ext cx="1282287" cy="96166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1400" dirty="0" err="1" smtClean="0">
                  <a:latin typeface="Arial Narrow" pitchFamily="34" charset="0"/>
                </a:rPr>
                <a:t>Toiletten-gang</a:t>
              </a:r>
              <a:endParaRPr lang="de-DE" sz="1400" dirty="0">
                <a:latin typeface="Arial Narrow" pitchFamily="34" charset="0"/>
              </a:endParaRPr>
            </a:p>
          </p:txBody>
        </p:sp>
        <p:cxnSp>
          <p:nvCxnSpPr>
            <p:cNvPr id="91" name="Gerade Verbindung 63"/>
            <p:cNvCxnSpPr/>
            <p:nvPr/>
          </p:nvCxnSpPr>
          <p:spPr>
            <a:xfrm flipH="1">
              <a:off x="2416621" y="3279511"/>
              <a:ext cx="1036687" cy="0"/>
            </a:xfrm>
            <a:prstGeom prst="line">
              <a:avLst/>
            </a:prstGeom>
            <a:ln>
              <a:prstDash val="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Oval 64"/>
            <p:cNvSpPr/>
            <p:nvPr/>
          </p:nvSpPr>
          <p:spPr>
            <a:xfrm>
              <a:off x="2404291" y="973989"/>
              <a:ext cx="1282287" cy="96166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1400" dirty="0" smtClean="0">
                  <a:latin typeface="Arial Narrow" pitchFamily="34" charset="0"/>
                </a:rPr>
                <a:t>Hand-arbeit, Basteln</a:t>
              </a:r>
              <a:endParaRPr lang="de-DE" sz="1400" dirty="0">
                <a:latin typeface="Arial Narrow" pitchFamily="34" charset="0"/>
              </a:endParaRPr>
            </a:p>
          </p:txBody>
        </p:sp>
        <p:cxnSp>
          <p:nvCxnSpPr>
            <p:cNvPr id="93" name="Gerade Verbindung 84"/>
            <p:cNvCxnSpPr/>
            <p:nvPr/>
          </p:nvCxnSpPr>
          <p:spPr>
            <a:xfrm flipV="1">
              <a:off x="5145920" y="2001749"/>
              <a:ext cx="566971" cy="604120"/>
            </a:xfrm>
            <a:prstGeom prst="line">
              <a:avLst/>
            </a:prstGeom>
            <a:ln w="28575" cmpd="sng">
              <a:solidFill>
                <a:srgbClr val="4F81BD"/>
              </a:solidFill>
              <a:prstDash val="soli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4" name="Gerade Verbindung 85"/>
            <p:cNvCxnSpPr/>
            <p:nvPr/>
          </p:nvCxnSpPr>
          <p:spPr>
            <a:xfrm flipV="1">
              <a:off x="5285990" y="2080175"/>
              <a:ext cx="566971" cy="604120"/>
            </a:xfrm>
            <a:prstGeom prst="line">
              <a:avLst/>
            </a:prstGeom>
            <a:ln>
              <a:solidFill>
                <a:srgbClr val="4F81BD"/>
              </a:solidFill>
              <a:prstDash val="dot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5" name="Gerade Verbindung 86"/>
            <p:cNvCxnSpPr/>
            <p:nvPr/>
          </p:nvCxnSpPr>
          <p:spPr>
            <a:xfrm flipV="1">
              <a:off x="4871426" y="1842501"/>
              <a:ext cx="566971" cy="604120"/>
            </a:xfrm>
            <a:prstGeom prst="line">
              <a:avLst/>
            </a:prstGeom>
            <a:ln>
              <a:solidFill>
                <a:srgbClr val="4F81BD"/>
              </a:solidFill>
              <a:prstDash val="dot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96" name="Textfeld 95"/>
            <p:cNvSpPr txBox="1"/>
            <p:nvPr/>
          </p:nvSpPr>
          <p:spPr>
            <a:xfrm rot="18768512">
              <a:off x="4841572" y="1883012"/>
              <a:ext cx="928904" cy="704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 sz="1100" dirty="0" err="1" smtClean="0"/>
                <a:t>inf.S</a:t>
              </a:r>
              <a:endParaRPr lang="de-DE" sz="1100" dirty="0" smtClean="0"/>
            </a:p>
            <a:p>
              <a:pPr>
                <a:lnSpc>
                  <a:spcPct val="90000"/>
                </a:lnSpc>
              </a:pPr>
              <a:r>
                <a:rPr lang="de-DE" sz="1100" dirty="0" err="1"/>
                <a:t>i</a:t>
              </a:r>
              <a:r>
                <a:rPr lang="de-DE" sz="1100" dirty="0" err="1" smtClean="0"/>
                <a:t>nstr.S</a:t>
              </a:r>
              <a:endParaRPr lang="de-DE" sz="1100" dirty="0" smtClean="0"/>
            </a:p>
            <a:p>
              <a:pPr>
                <a:lnSpc>
                  <a:spcPct val="90000"/>
                </a:lnSpc>
              </a:pPr>
              <a:r>
                <a:rPr lang="de-DE" sz="1100" b="1" dirty="0" err="1" smtClean="0"/>
                <a:t>appr.S</a:t>
              </a:r>
              <a:r>
                <a:rPr lang="de-DE" sz="1100" b="1" dirty="0" smtClean="0"/>
                <a:t> – N=6</a:t>
              </a:r>
            </a:p>
            <a:p>
              <a:pPr>
                <a:lnSpc>
                  <a:spcPct val="90000"/>
                </a:lnSpc>
              </a:pPr>
              <a:r>
                <a:rPr lang="de-DE" sz="1100" dirty="0" err="1"/>
                <a:t>e</a:t>
              </a:r>
              <a:r>
                <a:rPr lang="de-DE" sz="1100" dirty="0" err="1" smtClean="0"/>
                <a:t>mot.S</a:t>
              </a:r>
              <a:endParaRPr lang="de-DE" sz="1100" dirty="0" smtClean="0"/>
            </a:p>
          </p:txBody>
        </p:sp>
        <p:sp>
          <p:nvSpPr>
            <p:cNvPr id="97" name="Textfeld 96"/>
            <p:cNvSpPr txBox="1"/>
            <p:nvPr/>
          </p:nvSpPr>
          <p:spPr>
            <a:xfrm>
              <a:off x="5774364" y="3071221"/>
              <a:ext cx="1000400" cy="704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 sz="1100" dirty="0" err="1" smtClean="0"/>
                <a:t>inf.S</a:t>
              </a:r>
              <a:endParaRPr lang="de-DE" sz="1100" dirty="0" smtClean="0"/>
            </a:p>
            <a:p>
              <a:pPr>
                <a:lnSpc>
                  <a:spcPct val="90000"/>
                </a:lnSpc>
              </a:pPr>
              <a:r>
                <a:rPr lang="de-DE" sz="1100" dirty="0" err="1"/>
                <a:t>i</a:t>
              </a:r>
              <a:r>
                <a:rPr lang="de-DE" sz="1100" dirty="0" err="1" smtClean="0"/>
                <a:t>nstr.S</a:t>
              </a:r>
              <a:endParaRPr lang="de-DE" sz="1100" dirty="0" smtClean="0"/>
            </a:p>
            <a:p>
              <a:pPr>
                <a:lnSpc>
                  <a:spcPct val="90000"/>
                </a:lnSpc>
              </a:pPr>
              <a:r>
                <a:rPr lang="de-DE" sz="1100" b="1" dirty="0" err="1" smtClean="0"/>
                <a:t>appr.S</a:t>
              </a:r>
              <a:r>
                <a:rPr lang="de-DE" sz="1100" b="1" dirty="0" smtClean="0"/>
                <a:t> – N=36</a:t>
              </a:r>
            </a:p>
            <a:p>
              <a:pPr>
                <a:lnSpc>
                  <a:spcPct val="90000"/>
                </a:lnSpc>
              </a:pPr>
              <a:r>
                <a:rPr lang="de-DE" sz="1100" dirty="0" err="1" smtClean="0"/>
                <a:t>emot.S</a:t>
              </a:r>
              <a:r>
                <a:rPr lang="de-DE" sz="1100" dirty="0" smtClean="0"/>
                <a:t> – N=4</a:t>
              </a:r>
            </a:p>
          </p:txBody>
        </p:sp>
        <p:sp>
          <p:nvSpPr>
            <p:cNvPr id="98" name="Textfeld 97"/>
            <p:cNvSpPr txBox="1"/>
            <p:nvPr/>
          </p:nvSpPr>
          <p:spPr>
            <a:xfrm rot="3002645">
              <a:off x="5180263" y="4258766"/>
              <a:ext cx="966931" cy="704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 sz="1100" dirty="0" err="1" smtClean="0"/>
                <a:t>inf.S</a:t>
              </a:r>
              <a:endParaRPr lang="de-DE" sz="1100" dirty="0" smtClean="0"/>
            </a:p>
            <a:p>
              <a:pPr>
                <a:lnSpc>
                  <a:spcPct val="90000"/>
                </a:lnSpc>
              </a:pPr>
              <a:r>
                <a:rPr lang="de-DE" sz="1100" dirty="0" err="1"/>
                <a:t>i</a:t>
              </a:r>
              <a:r>
                <a:rPr lang="de-DE" sz="1100" dirty="0" err="1" smtClean="0"/>
                <a:t>nstr.S</a:t>
              </a:r>
              <a:endParaRPr lang="de-DE" sz="1100" dirty="0" smtClean="0"/>
            </a:p>
            <a:p>
              <a:pPr>
                <a:lnSpc>
                  <a:spcPct val="90000"/>
                </a:lnSpc>
              </a:pPr>
              <a:r>
                <a:rPr lang="de-DE" sz="1100" b="1" dirty="0" err="1" smtClean="0"/>
                <a:t>appr.S</a:t>
              </a:r>
              <a:r>
                <a:rPr lang="de-DE" sz="1100" b="1" dirty="0" smtClean="0"/>
                <a:t> – N=4</a:t>
              </a:r>
            </a:p>
            <a:p>
              <a:pPr>
                <a:lnSpc>
                  <a:spcPct val="90000"/>
                </a:lnSpc>
              </a:pPr>
              <a:r>
                <a:rPr lang="de-DE" sz="1100" b="1" dirty="0" err="1" smtClean="0"/>
                <a:t>emot.S</a:t>
              </a:r>
              <a:r>
                <a:rPr lang="de-DE" sz="1100" b="1" dirty="0" smtClean="0"/>
                <a:t> – N=4</a:t>
              </a:r>
            </a:p>
          </p:txBody>
        </p:sp>
        <p:cxnSp>
          <p:nvCxnSpPr>
            <p:cNvPr id="99" name="Gerade Verbindung 110"/>
            <p:cNvCxnSpPr/>
            <p:nvPr/>
          </p:nvCxnSpPr>
          <p:spPr>
            <a:xfrm>
              <a:off x="5108929" y="4374394"/>
              <a:ext cx="827108" cy="99317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Gerade Verbindung 112"/>
            <p:cNvCxnSpPr/>
            <p:nvPr/>
          </p:nvCxnSpPr>
          <p:spPr>
            <a:xfrm>
              <a:off x="5343199" y="4164801"/>
              <a:ext cx="827108" cy="993171"/>
            </a:xfrm>
            <a:prstGeom prst="line">
              <a:avLst/>
            </a:prstGeom>
            <a:ln>
              <a:prstDash val="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Gerade Verbindung 113"/>
            <p:cNvCxnSpPr/>
            <p:nvPr/>
          </p:nvCxnSpPr>
          <p:spPr>
            <a:xfrm>
              <a:off x="5433949" y="4070621"/>
              <a:ext cx="827108" cy="993171"/>
            </a:xfrm>
            <a:prstGeom prst="line">
              <a:avLst/>
            </a:prstGeom>
            <a:ln>
              <a:prstDash val="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Textfeld 101"/>
            <p:cNvSpPr txBox="1"/>
            <p:nvPr/>
          </p:nvSpPr>
          <p:spPr>
            <a:xfrm rot="16200000">
              <a:off x="4107781" y="4592675"/>
              <a:ext cx="928904" cy="704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 sz="1100" dirty="0" err="1" smtClean="0"/>
                <a:t>inf.S</a:t>
              </a:r>
              <a:endParaRPr lang="de-DE" sz="1100" dirty="0" smtClean="0"/>
            </a:p>
            <a:p>
              <a:pPr>
                <a:lnSpc>
                  <a:spcPct val="90000"/>
                </a:lnSpc>
              </a:pPr>
              <a:r>
                <a:rPr lang="de-DE" sz="1100" dirty="0" err="1"/>
                <a:t>i</a:t>
              </a:r>
              <a:r>
                <a:rPr lang="de-DE" sz="1100" dirty="0" err="1" smtClean="0"/>
                <a:t>nstr.S</a:t>
              </a:r>
              <a:endParaRPr lang="de-DE" sz="1100" dirty="0" smtClean="0"/>
            </a:p>
            <a:p>
              <a:pPr>
                <a:lnSpc>
                  <a:spcPct val="90000"/>
                </a:lnSpc>
              </a:pPr>
              <a:r>
                <a:rPr lang="de-DE" sz="1100" b="1" dirty="0" err="1" smtClean="0"/>
                <a:t>appr.S</a:t>
              </a:r>
              <a:r>
                <a:rPr lang="de-DE" sz="1100" b="1" dirty="0" smtClean="0"/>
                <a:t> – N=6</a:t>
              </a:r>
            </a:p>
            <a:p>
              <a:pPr>
                <a:lnSpc>
                  <a:spcPct val="90000"/>
                </a:lnSpc>
              </a:pPr>
              <a:r>
                <a:rPr lang="de-DE" sz="1100" dirty="0" err="1" smtClean="0"/>
                <a:t>emot.S</a:t>
              </a:r>
              <a:endParaRPr lang="de-DE" sz="1100" dirty="0" smtClean="0"/>
            </a:p>
          </p:txBody>
        </p:sp>
        <p:cxnSp>
          <p:nvCxnSpPr>
            <p:cNvPr id="103" name="Gerade Verbindung 115"/>
            <p:cNvCxnSpPr/>
            <p:nvPr/>
          </p:nvCxnSpPr>
          <p:spPr>
            <a:xfrm>
              <a:off x="4393794" y="4414806"/>
              <a:ext cx="12330" cy="920221"/>
            </a:xfrm>
            <a:prstGeom prst="line">
              <a:avLst/>
            </a:prstGeom>
            <a:ln>
              <a:prstDash val="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Textfeld 103"/>
            <p:cNvSpPr txBox="1"/>
            <p:nvPr/>
          </p:nvSpPr>
          <p:spPr>
            <a:xfrm rot="18635951">
              <a:off x="2851592" y="4347142"/>
              <a:ext cx="1000400" cy="704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 sz="1100" dirty="0" err="1" smtClean="0"/>
                <a:t>inf.S</a:t>
              </a:r>
              <a:endParaRPr lang="de-DE" sz="1100" dirty="0" smtClean="0"/>
            </a:p>
            <a:p>
              <a:pPr>
                <a:lnSpc>
                  <a:spcPct val="90000"/>
                </a:lnSpc>
              </a:pPr>
              <a:r>
                <a:rPr lang="de-DE" sz="1100" b="1" dirty="0" err="1" smtClean="0"/>
                <a:t>instr.S</a:t>
              </a:r>
              <a:r>
                <a:rPr lang="de-DE" sz="1100" b="1" dirty="0" smtClean="0"/>
                <a:t> – N=4</a:t>
              </a:r>
            </a:p>
            <a:p>
              <a:pPr>
                <a:lnSpc>
                  <a:spcPct val="90000"/>
                </a:lnSpc>
              </a:pPr>
              <a:r>
                <a:rPr lang="de-DE" sz="1100" dirty="0" err="1" smtClean="0"/>
                <a:t>appr.S</a:t>
              </a:r>
              <a:endParaRPr lang="de-DE" sz="1100" dirty="0" smtClean="0"/>
            </a:p>
            <a:p>
              <a:pPr>
                <a:lnSpc>
                  <a:spcPct val="90000"/>
                </a:lnSpc>
              </a:pPr>
              <a:r>
                <a:rPr lang="de-DE" sz="1100" b="1" dirty="0" err="1" smtClean="0"/>
                <a:t>emot.S</a:t>
              </a:r>
              <a:r>
                <a:rPr lang="de-DE" sz="1100" b="1" dirty="0" smtClean="0"/>
                <a:t> – N=4</a:t>
              </a:r>
            </a:p>
          </p:txBody>
        </p:sp>
        <p:cxnSp>
          <p:nvCxnSpPr>
            <p:cNvPr id="105" name="Gerade Verbindung 123"/>
            <p:cNvCxnSpPr/>
            <p:nvPr/>
          </p:nvCxnSpPr>
          <p:spPr>
            <a:xfrm flipH="1">
              <a:off x="2874214" y="4156131"/>
              <a:ext cx="870564" cy="1055609"/>
            </a:xfrm>
            <a:prstGeom prst="line">
              <a:avLst/>
            </a:prstGeom>
            <a:ln w="19050" cmpd="sng"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Gerade Verbindung 124"/>
            <p:cNvCxnSpPr/>
            <p:nvPr/>
          </p:nvCxnSpPr>
          <p:spPr>
            <a:xfrm flipH="1">
              <a:off x="2985184" y="4267092"/>
              <a:ext cx="870564" cy="1055609"/>
            </a:xfrm>
            <a:prstGeom prst="line">
              <a:avLst/>
            </a:prstGeom>
            <a:ln>
              <a:prstDash val="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Gerade Verbindung 125"/>
            <p:cNvCxnSpPr/>
            <p:nvPr/>
          </p:nvCxnSpPr>
          <p:spPr>
            <a:xfrm flipH="1">
              <a:off x="3112924" y="4345518"/>
              <a:ext cx="870564" cy="1055609"/>
            </a:xfrm>
            <a:prstGeom prst="line">
              <a:avLst/>
            </a:prstGeom>
            <a:ln w="19050" cmpd="sng"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Textfeld 107"/>
            <p:cNvSpPr txBox="1"/>
            <p:nvPr/>
          </p:nvSpPr>
          <p:spPr>
            <a:xfrm>
              <a:off x="2361683" y="3099254"/>
              <a:ext cx="968234" cy="704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 sz="1100" dirty="0" err="1" smtClean="0"/>
                <a:t>inf.S</a:t>
              </a:r>
              <a:endParaRPr lang="de-DE" sz="1100" dirty="0" smtClean="0"/>
            </a:p>
            <a:p>
              <a:pPr>
                <a:lnSpc>
                  <a:spcPct val="90000"/>
                </a:lnSpc>
              </a:pPr>
              <a:r>
                <a:rPr lang="de-DE" sz="1100" dirty="0" err="1" smtClean="0"/>
                <a:t>instr.S</a:t>
              </a:r>
              <a:endParaRPr lang="de-DE" sz="1100" dirty="0" smtClean="0"/>
            </a:p>
            <a:p>
              <a:pPr>
                <a:lnSpc>
                  <a:spcPct val="90000"/>
                </a:lnSpc>
              </a:pPr>
              <a:r>
                <a:rPr lang="de-DE" sz="1100" b="1" dirty="0" err="1" smtClean="0"/>
                <a:t>appr.S</a:t>
              </a:r>
              <a:r>
                <a:rPr lang="de-DE" sz="1100" b="1" dirty="0" smtClean="0"/>
                <a:t> – N=4</a:t>
              </a:r>
            </a:p>
            <a:p>
              <a:pPr>
                <a:lnSpc>
                  <a:spcPct val="90000"/>
                </a:lnSpc>
              </a:pPr>
              <a:r>
                <a:rPr lang="de-DE" sz="1100" b="1" dirty="0" err="1" smtClean="0"/>
                <a:t>emot.S</a:t>
              </a:r>
              <a:r>
                <a:rPr lang="de-DE" sz="1100" b="1" dirty="0" smtClean="0"/>
                <a:t> – N=8</a:t>
              </a:r>
            </a:p>
          </p:txBody>
        </p:sp>
        <p:cxnSp>
          <p:nvCxnSpPr>
            <p:cNvPr id="109" name="Gerade Verbindung 128"/>
            <p:cNvCxnSpPr/>
            <p:nvPr/>
          </p:nvCxnSpPr>
          <p:spPr>
            <a:xfrm flipH="1">
              <a:off x="2445721" y="3579859"/>
              <a:ext cx="1036687" cy="0"/>
            </a:xfrm>
            <a:prstGeom prst="line">
              <a:avLst/>
            </a:prstGeom>
            <a:ln w="19050" cmpd="sng"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Gerade Verbindung 129"/>
            <p:cNvCxnSpPr/>
            <p:nvPr/>
          </p:nvCxnSpPr>
          <p:spPr>
            <a:xfrm flipH="1">
              <a:off x="2470381" y="3419582"/>
              <a:ext cx="1036687" cy="0"/>
            </a:xfrm>
            <a:prstGeom prst="line">
              <a:avLst/>
            </a:prstGeom>
            <a:ln>
              <a:prstDash val="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Gerade Verbindung 130"/>
            <p:cNvCxnSpPr/>
            <p:nvPr/>
          </p:nvCxnSpPr>
          <p:spPr>
            <a:xfrm flipH="1">
              <a:off x="2425501" y="3732259"/>
              <a:ext cx="1036687" cy="0"/>
            </a:xfrm>
            <a:prstGeom prst="line">
              <a:avLst/>
            </a:prstGeom>
            <a:ln w="19050" cmpd="sng"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Textfeld 111"/>
            <p:cNvSpPr txBox="1"/>
            <p:nvPr/>
          </p:nvSpPr>
          <p:spPr>
            <a:xfrm rot="2831488" flipH="1">
              <a:off x="3293634" y="1932870"/>
              <a:ext cx="928904" cy="704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DE" sz="1100" dirty="0" err="1" smtClean="0"/>
                <a:t>inf.S</a:t>
              </a:r>
              <a:endParaRPr lang="de-DE" sz="1100" dirty="0" smtClean="0"/>
            </a:p>
            <a:p>
              <a:pPr>
                <a:lnSpc>
                  <a:spcPct val="90000"/>
                </a:lnSpc>
              </a:pPr>
              <a:r>
                <a:rPr lang="de-DE" sz="1100" dirty="0" err="1"/>
                <a:t>i</a:t>
              </a:r>
              <a:r>
                <a:rPr lang="de-DE" sz="1100" dirty="0" err="1" smtClean="0"/>
                <a:t>nstr.S</a:t>
              </a:r>
              <a:endParaRPr lang="de-DE" sz="1100" dirty="0" smtClean="0"/>
            </a:p>
            <a:p>
              <a:pPr>
                <a:lnSpc>
                  <a:spcPct val="90000"/>
                </a:lnSpc>
              </a:pPr>
              <a:r>
                <a:rPr lang="de-DE" sz="1100" b="1" dirty="0" err="1" smtClean="0"/>
                <a:t>appr.S</a:t>
              </a:r>
              <a:r>
                <a:rPr lang="de-DE" sz="1100" b="1" dirty="0" smtClean="0"/>
                <a:t> – N=8</a:t>
              </a:r>
            </a:p>
            <a:p>
              <a:pPr>
                <a:lnSpc>
                  <a:spcPct val="90000"/>
                </a:lnSpc>
              </a:pPr>
              <a:r>
                <a:rPr lang="de-DE" sz="1100" dirty="0" err="1"/>
                <a:t>e</a:t>
              </a:r>
              <a:r>
                <a:rPr lang="de-DE" sz="1100" dirty="0" err="1" smtClean="0"/>
                <a:t>mot.S</a:t>
              </a:r>
              <a:endParaRPr lang="de-DE" sz="1100" dirty="0" smtClean="0"/>
            </a:p>
          </p:txBody>
        </p:sp>
        <p:cxnSp>
          <p:nvCxnSpPr>
            <p:cNvPr id="113" name="Gerade Verbindung 137"/>
            <p:cNvCxnSpPr/>
            <p:nvPr/>
          </p:nvCxnSpPr>
          <p:spPr>
            <a:xfrm flipH="1" flipV="1">
              <a:off x="3326559" y="2019562"/>
              <a:ext cx="656929" cy="672610"/>
            </a:xfrm>
            <a:prstGeom prst="line">
              <a:avLst/>
            </a:prstGeom>
            <a:ln w="19050" cmpd="sng"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Gerade Verbindung 139"/>
            <p:cNvCxnSpPr/>
            <p:nvPr/>
          </p:nvCxnSpPr>
          <p:spPr>
            <a:xfrm flipH="1" flipV="1">
              <a:off x="3195369" y="2097988"/>
              <a:ext cx="656929" cy="672610"/>
            </a:xfrm>
            <a:prstGeom prst="line">
              <a:avLst/>
            </a:prstGeom>
            <a:ln w="19050" cmpd="sng">
              <a:prstDash val="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Gerade Verbindung 140"/>
            <p:cNvCxnSpPr/>
            <p:nvPr/>
          </p:nvCxnSpPr>
          <p:spPr>
            <a:xfrm flipH="1" flipV="1">
              <a:off x="3446409" y="1917505"/>
              <a:ext cx="656929" cy="672610"/>
            </a:xfrm>
            <a:prstGeom prst="line">
              <a:avLst/>
            </a:prstGeom>
            <a:ln w="19050" cmpd="sng">
              <a:prstDash val="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Gerade Verbindung 141"/>
            <p:cNvCxnSpPr/>
            <p:nvPr/>
          </p:nvCxnSpPr>
          <p:spPr>
            <a:xfrm flipH="1" flipV="1">
              <a:off x="3569709" y="1843531"/>
              <a:ext cx="656929" cy="672610"/>
            </a:xfrm>
            <a:prstGeom prst="line">
              <a:avLst/>
            </a:prstGeom>
            <a:ln w="19050" cmpd="sng">
              <a:prstDash val="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feld 7"/>
          <p:cNvSpPr txBox="1"/>
          <p:nvPr/>
        </p:nvSpPr>
        <p:spPr>
          <a:xfrm>
            <a:off x="234331" y="40558390"/>
            <a:ext cx="1461762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600" b="1" dirty="0" smtClean="0"/>
              <a:t>Referenzen</a:t>
            </a:r>
            <a:r>
              <a:rPr lang="de-CH" sz="1600" dirty="0" smtClean="0"/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200" b="1" dirty="0" smtClean="0"/>
              <a:t>Clary </a:t>
            </a:r>
            <a:r>
              <a:rPr lang="en-GB" sz="1200" b="1" dirty="0"/>
              <a:t>EG, Snyder M, Ridge RD et al. (</a:t>
            </a:r>
            <a:r>
              <a:rPr lang="en-GB" sz="1200" b="1" dirty="0" smtClean="0"/>
              <a:t>1998): </a:t>
            </a:r>
            <a:r>
              <a:rPr lang="en-GB" sz="1200" dirty="0"/>
              <a:t>Understanding and assessing the motivations of volunteers: a functional approach. J </a:t>
            </a:r>
            <a:r>
              <a:rPr lang="en-GB" sz="1200" dirty="0" err="1"/>
              <a:t>Pers</a:t>
            </a:r>
            <a:r>
              <a:rPr lang="en-GB" sz="1200" dirty="0"/>
              <a:t> </a:t>
            </a:r>
            <a:r>
              <a:rPr lang="en-GB" sz="1200" dirty="0" err="1"/>
              <a:t>Soc</a:t>
            </a:r>
            <a:r>
              <a:rPr lang="en-GB" sz="1200" dirty="0"/>
              <a:t> </a:t>
            </a:r>
            <a:r>
              <a:rPr lang="en-GB" sz="1200" dirty="0" err="1"/>
              <a:t>Psychol</a:t>
            </a:r>
            <a:r>
              <a:rPr lang="en-GB" sz="1200" dirty="0"/>
              <a:t> </a:t>
            </a:r>
            <a:r>
              <a:rPr lang="en-GB" sz="1200" dirty="0" smtClean="0"/>
              <a:t>74:1516-1530</a:t>
            </a:r>
            <a:endParaRPr lang="de-CH" sz="1200" dirty="0" smtClean="0"/>
          </a:p>
          <a:p>
            <a:pPr marL="342900" indent="-342900">
              <a:buFont typeface="+mj-lt"/>
              <a:buAutoNum type="arabicPeriod"/>
            </a:pPr>
            <a:r>
              <a:rPr lang="en-GB" sz="1200" b="1" dirty="0" smtClean="0"/>
              <a:t>Claxton-Oldfield S, </a:t>
            </a:r>
            <a:r>
              <a:rPr lang="en-GB" sz="1200" b="1" dirty="0" err="1" smtClean="0"/>
              <a:t>Wasylkiw</a:t>
            </a:r>
            <a:r>
              <a:rPr lang="en-GB" sz="1200" b="1" dirty="0" smtClean="0"/>
              <a:t> L, Mark M et al. (2011):</a:t>
            </a:r>
            <a:r>
              <a:rPr lang="en-GB" sz="1200" dirty="0" smtClean="0"/>
              <a:t> </a:t>
            </a:r>
            <a:r>
              <a:rPr lang="en-GB" sz="1200" dirty="0"/>
              <a:t>The Inventory of Motivations for Hospice Palliative Care Volunteerism: A Tool for Recruitment and Retention. Am J </a:t>
            </a:r>
            <a:r>
              <a:rPr lang="en-GB" sz="1200" dirty="0" err="1"/>
              <a:t>Hosp</a:t>
            </a:r>
            <a:r>
              <a:rPr lang="en-GB" sz="1200" dirty="0"/>
              <a:t> </a:t>
            </a:r>
            <a:r>
              <a:rPr lang="en-GB" sz="1200" dirty="0" err="1"/>
              <a:t>Palliat</a:t>
            </a:r>
            <a:r>
              <a:rPr lang="en-GB" sz="1200" dirty="0"/>
              <a:t> Care </a:t>
            </a:r>
            <a:r>
              <a:rPr lang="en-GB" sz="1200" dirty="0" smtClean="0"/>
              <a:t>28:35-43</a:t>
            </a:r>
            <a:endParaRPr lang="de-CH" sz="1200" dirty="0" smtClean="0"/>
          </a:p>
          <a:p>
            <a:pPr marL="342900" indent="-342900">
              <a:buFont typeface="+mj-lt"/>
              <a:buAutoNum type="arabicPeriod"/>
            </a:pPr>
            <a:r>
              <a:rPr lang="en-GB" sz="1200" b="1" dirty="0"/>
              <a:t>Omoto AM, Snyder M (1995</a:t>
            </a:r>
            <a:r>
              <a:rPr lang="en-GB" sz="1200" b="1" dirty="0" smtClean="0"/>
              <a:t>):</a:t>
            </a:r>
            <a:r>
              <a:rPr lang="en-GB" sz="1200" dirty="0" smtClean="0"/>
              <a:t> </a:t>
            </a:r>
            <a:r>
              <a:rPr lang="en-GB" sz="1200" dirty="0"/>
              <a:t>Sustained helping without obligation: motivation, longevity of service, and perceived attitude change among AIDS volunteers. J </a:t>
            </a:r>
            <a:r>
              <a:rPr lang="en-GB" sz="1200" dirty="0" err="1"/>
              <a:t>Pers</a:t>
            </a:r>
            <a:r>
              <a:rPr lang="en-GB" sz="1200" dirty="0"/>
              <a:t> </a:t>
            </a:r>
            <a:r>
              <a:rPr lang="en-GB" sz="1200" dirty="0" err="1"/>
              <a:t>Soc</a:t>
            </a:r>
            <a:r>
              <a:rPr lang="en-GB" sz="1200" dirty="0"/>
              <a:t> </a:t>
            </a:r>
            <a:r>
              <a:rPr lang="en-GB" sz="1200" dirty="0" err="1"/>
              <a:t>Psychol</a:t>
            </a:r>
            <a:r>
              <a:rPr lang="en-GB" sz="1200" dirty="0"/>
              <a:t> 68: </a:t>
            </a:r>
            <a:r>
              <a:rPr lang="en-GB" sz="1200" dirty="0" smtClean="0"/>
              <a:t>671-686</a:t>
            </a:r>
            <a:endParaRPr lang="de-CH" sz="1200" dirty="0" smtClean="0"/>
          </a:p>
          <a:p>
            <a:pPr marL="342900" indent="-342900">
              <a:buFont typeface="+mj-lt"/>
              <a:buAutoNum type="arabicPeriod"/>
            </a:pPr>
            <a:r>
              <a:rPr lang="en-GB" sz="1200" b="1" dirty="0" err="1" smtClean="0"/>
              <a:t>Vecina</a:t>
            </a:r>
            <a:r>
              <a:rPr lang="en-GB" sz="1200" b="1" dirty="0" smtClean="0"/>
              <a:t> </a:t>
            </a:r>
            <a:r>
              <a:rPr lang="en-GB" sz="1200" b="1" dirty="0"/>
              <a:t>Jiménez ML, </a:t>
            </a:r>
            <a:r>
              <a:rPr lang="en-GB" sz="1200" b="1" dirty="0" err="1"/>
              <a:t>Chacón</a:t>
            </a:r>
            <a:r>
              <a:rPr lang="en-GB" sz="1200" b="1" dirty="0"/>
              <a:t> Fuertes F, </a:t>
            </a:r>
            <a:r>
              <a:rPr lang="en-GB" sz="1200" b="1" dirty="0" err="1"/>
              <a:t>Sueiro</a:t>
            </a:r>
            <a:r>
              <a:rPr lang="en-GB" sz="1200" b="1" dirty="0"/>
              <a:t> Abad MJ (2010</a:t>
            </a:r>
            <a:r>
              <a:rPr lang="en-GB" sz="1200" b="1" dirty="0" smtClean="0"/>
              <a:t>): </a:t>
            </a:r>
            <a:r>
              <a:rPr lang="en-GB" sz="1200" dirty="0" smtClean="0"/>
              <a:t>Differences </a:t>
            </a:r>
            <a:r>
              <a:rPr lang="en-GB" sz="1200" dirty="0"/>
              <a:t>and similarities among volunteers who drop out during the first year and volunteers who continue after eight years. </a:t>
            </a:r>
            <a:r>
              <a:rPr lang="de-CH" sz="1200" dirty="0"/>
              <a:t>Span J </a:t>
            </a:r>
            <a:r>
              <a:rPr lang="de-CH" sz="1200" dirty="0" err="1"/>
              <a:t>Psychol</a:t>
            </a:r>
            <a:r>
              <a:rPr lang="de-CH" sz="1200" dirty="0"/>
              <a:t> 13: </a:t>
            </a:r>
            <a:r>
              <a:rPr lang="de-CH" sz="1200" dirty="0" smtClean="0"/>
              <a:t>343-352</a:t>
            </a:r>
          </a:p>
          <a:p>
            <a:pPr marL="342900" indent="-342900">
              <a:buFont typeface="+mj-lt"/>
              <a:buAutoNum type="arabicPeriod"/>
            </a:pPr>
            <a:r>
              <a:rPr lang="de-CH" sz="1200" b="1" dirty="0"/>
              <a:t>Müller S, Rauschenbach T, Otto U (1992</a:t>
            </a:r>
            <a:r>
              <a:rPr lang="de-CH" sz="1200" b="1" dirty="0" smtClean="0"/>
              <a:t>): </a:t>
            </a:r>
            <a:r>
              <a:rPr lang="de-CH" sz="1200" dirty="0"/>
              <a:t>Vom öffentlichen und privaten Nutzen des so­­zialen Ehren­am­tes. In: Mül­ler S, Rau­schen­­bach T (</a:t>
            </a:r>
            <a:r>
              <a:rPr lang="de-CH" sz="1200" dirty="0" err="1"/>
              <a:t>Hg</a:t>
            </a:r>
            <a:r>
              <a:rPr lang="de-CH" sz="1200" dirty="0"/>
              <a:t>) Das soziale Eh­­ren­amt. </a:t>
            </a:r>
            <a:r>
              <a:rPr lang="de-CH" sz="1200" dirty="0" err="1"/>
              <a:t>Juventa</a:t>
            </a:r>
            <a:r>
              <a:rPr lang="de-CH" sz="1200" dirty="0"/>
              <a:t>, Wein­heim u.a. 2. Aufl. S. </a:t>
            </a:r>
            <a:r>
              <a:rPr lang="de-CH" sz="1200" dirty="0" smtClean="0"/>
              <a:t>223-242</a:t>
            </a:r>
          </a:p>
          <a:p>
            <a:pPr marL="342900" indent="-342900">
              <a:buFont typeface="+mj-lt"/>
              <a:buAutoNum type="arabicPeriod"/>
            </a:pPr>
            <a:r>
              <a:rPr lang="de-CH" sz="1200" b="1" dirty="0"/>
              <a:t>Schulz-</a:t>
            </a:r>
            <a:r>
              <a:rPr lang="de-CH" sz="1200" b="1" dirty="0" err="1"/>
              <a:t>Nieswandt</a:t>
            </a:r>
            <a:r>
              <a:rPr lang="de-CH" sz="1200" b="1" dirty="0"/>
              <a:t> F, Köstler U (2011</a:t>
            </a:r>
            <a:r>
              <a:rPr lang="de-CH" sz="1200" b="1" dirty="0" smtClean="0"/>
              <a:t>): </a:t>
            </a:r>
            <a:r>
              <a:rPr lang="de-CH" sz="1200" dirty="0"/>
              <a:t>Bürgerschaftliches Engagement im Alter. Kohl­ham­mer, </a:t>
            </a:r>
            <a:r>
              <a:rPr lang="de-CH" sz="1200" dirty="0" smtClean="0"/>
              <a:t>Stuttgart</a:t>
            </a:r>
          </a:p>
          <a:p>
            <a:pPr marL="342900" indent="-342900">
              <a:buFont typeface="+mj-lt"/>
              <a:buAutoNum type="arabicPeriod"/>
            </a:pPr>
            <a:r>
              <a:rPr lang="de-CH" sz="1200" b="1" dirty="0"/>
              <a:t>Fringer A (2010</a:t>
            </a:r>
            <a:r>
              <a:rPr lang="de-CH" sz="1200" b="1" dirty="0" smtClean="0"/>
              <a:t>):</a:t>
            </a:r>
            <a:r>
              <a:rPr lang="de-CH" sz="1200" dirty="0" smtClean="0"/>
              <a:t> </a:t>
            </a:r>
            <a:r>
              <a:rPr lang="de-CH" sz="1200" dirty="0"/>
              <a:t>Pflegenden Angehörigen ehrenamtlich helfen. Bürgerschaftliches Enga­ge­ment im Spannungsfeld öffentlicher Interessen. </a:t>
            </a:r>
            <a:r>
              <a:rPr lang="en-GB" sz="1200" dirty="0" err="1"/>
              <a:t>Tectum</a:t>
            </a:r>
            <a:r>
              <a:rPr lang="en-GB" sz="1200" dirty="0"/>
              <a:t>, </a:t>
            </a:r>
            <a:r>
              <a:rPr lang="en-GB" sz="1200" dirty="0" smtClean="0"/>
              <a:t>Marburg</a:t>
            </a:r>
            <a:endParaRPr lang="de-CH" sz="12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200" b="1" dirty="0">
                <a:sym typeface="Wingdings" panose="05000000000000000000" pitchFamily="2" charset="2"/>
              </a:rPr>
              <a:t>Creswell, J. W., &amp; Plano Clark, V. L. (2011</a:t>
            </a:r>
            <a:r>
              <a:rPr lang="en-US" sz="1200" b="1" dirty="0" smtClean="0">
                <a:sym typeface="Wingdings" panose="05000000000000000000" pitchFamily="2" charset="2"/>
              </a:rPr>
              <a:t>): </a:t>
            </a:r>
            <a:r>
              <a:rPr lang="en-US" sz="1200" dirty="0">
                <a:sym typeface="Wingdings" panose="05000000000000000000" pitchFamily="2" charset="2"/>
              </a:rPr>
              <a:t>Designing and conducting mixed methods research (2nd ed.). Los Angeles: SAGE Publications</a:t>
            </a:r>
            <a:r>
              <a:rPr lang="en-US" sz="1200" dirty="0" smtClean="0">
                <a:sym typeface="Wingdings" panose="05000000000000000000" pitchFamily="2" charset="2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de-CH" sz="1200" b="1" dirty="0" smtClean="0">
                <a:sym typeface="Wingdings" panose="05000000000000000000" pitchFamily="2" charset="2"/>
              </a:rPr>
              <a:t>Pluye</a:t>
            </a:r>
            <a:r>
              <a:rPr lang="de-CH" sz="1200" b="1" dirty="0">
                <a:sym typeface="Wingdings" panose="05000000000000000000" pitchFamily="2" charset="2"/>
              </a:rPr>
              <a:t>, P., </a:t>
            </a:r>
            <a:r>
              <a:rPr lang="de-CH" sz="1200" b="1" dirty="0" err="1">
                <a:sym typeface="Wingdings" panose="05000000000000000000" pitchFamily="2" charset="2"/>
              </a:rPr>
              <a:t>Gagnon</a:t>
            </a:r>
            <a:r>
              <a:rPr lang="de-CH" sz="1200" b="1" dirty="0">
                <a:sym typeface="Wingdings" panose="05000000000000000000" pitchFamily="2" charset="2"/>
              </a:rPr>
              <a:t>, M.-P., Griffiths, F., &amp; Johnson-</a:t>
            </a:r>
            <a:r>
              <a:rPr lang="de-CH" sz="1200" b="1" dirty="0" err="1">
                <a:sym typeface="Wingdings" panose="05000000000000000000" pitchFamily="2" charset="2"/>
              </a:rPr>
              <a:t>Lafleur</a:t>
            </a:r>
            <a:r>
              <a:rPr lang="de-CH" sz="1200" b="1" dirty="0">
                <a:sym typeface="Wingdings" panose="05000000000000000000" pitchFamily="2" charset="2"/>
              </a:rPr>
              <a:t>, J. (2009</a:t>
            </a:r>
            <a:r>
              <a:rPr lang="de-CH" sz="1200" b="1" dirty="0" smtClean="0">
                <a:sym typeface="Wingdings" panose="05000000000000000000" pitchFamily="2" charset="2"/>
              </a:rPr>
              <a:t>): </a:t>
            </a:r>
            <a:r>
              <a:rPr lang="de-CH" sz="1200" dirty="0">
                <a:sym typeface="Wingdings" panose="05000000000000000000" pitchFamily="2" charset="2"/>
              </a:rPr>
              <a:t>A </a:t>
            </a:r>
            <a:r>
              <a:rPr lang="de-CH" sz="1200" dirty="0" err="1">
                <a:sym typeface="Wingdings" panose="05000000000000000000" pitchFamily="2" charset="2"/>
              </a:rPr>
              <a:t>scoring</a:t>
            </a:r>
            <a:r>
              <a:rPr lang="de-CH" sz="1200" dirty="0">
                <a:sym typeface="Wingdings" panose="05000000000000000000" pitchFamily="2" charset="2"/>
              </a:rPr>
              <a:t> </a:t>
            </a:r>
            <a:r>
              <a:rPr lang="de-CH" sz="1200" dirty="0" err="1">
                <a:sym typeface="Wingdings" panose="05000000000000000000" pitchFamily="2" charset="2"/>
              </a:rPr>
              <a:t>system</a:t>
            </a:r>
            <a:r>
              <a:rPr lang="de-CH" sz="1200" dirty="0">
                <a:sym typeface="Wingdings" panose="05000000000000000000" pitchFamily="2" charset="2"/>
              </a:rPr>
              <a:t> </a:t>
            </a:r>
            <a:r>
              <a:rPr lang="de-CH" sz="1200" dirty="0" err="1">
                <a:sym typeface="Wingdings" panose="05000000000000000000" pitchFamily="2" charset="2"/>
              </a:rPr>
              <a:t>for</a:t>
            </a:r>
            <a:r>
              <a:rPr lang="de-CH" sz="1200" dirty="0">
                <a:sym typeface="Wingdings" panose="05000000000000000000" pitchFamily="2" charset="2"/>
              </a:rPr>
              <a:t> </a:t>
            </a:r>
            <a:r>
              <a:rPr lang="de-CH" sz="1200" dirty="0" err="1">
                <a:sym typeface="Wingdings" panose="05000000000000000000" pitchFamily="2" charset="2"/>
              </a:rPr>
              <a:t>appraising</a:t>
            </a:r>
            <a:r>
              <a:rPr lang="de-CH" sz="1200" dirty="0">
                <a:sym typeface="Wingdings" panose="05000000000000000000" pitchFamily="2" charset="2"/>
              </a:rPr>
              <a:t> </a:t>
            </a:r>
            <a:r>
              <a:rPr lang="de-CH" sz="1200" dirty="0" err="1">
                <a:sym typeface="Wingdings" panose="05000000000000000000" pitchFamily="2" charset="2"/>
              </a:rPr>
              <a:t>mixed</a:t>
            </a:r>
            <a:r>
              <a:rPr lang="de-CH" sz="1200" dirty="0">
                <a:sym typeface="Wingdings" panose="05000000000000000000" pitchFamily="2" charset="2"/>
              </a:rPr>
              <a:t> </a:t>
            </a:r>
            <a:r>
              <a:rPr lang="de-CH" sz="1200" dirty="0" err="1">
                <a:sym typeface="Wingdings" panose="05000000000000000000" pitchFamily="2" charset="2"/>
              </a:rPr>
              <a:t>methods</a:t>
            </a:r>
            <a:r>
              <a:rPr lang="de-CH" sz="1200" dirty="0">
                <a:sym typeface="Wingdings" panose="05000000000000000000" pitchFamily="2" charset="2"/>
              </a:rPr>
              <a:t> </a:t>
            </a:r>
            <a:r>
              <a:rPr lang="de-CH" sz="1200" dirty="0" err="1">
                <a:sym typeface="Wingdings" panose="05000000000000000000" pitchFamily="2" charset="2"/>
              </a:rPr>
              <a:t>research</a:t>
            </a:r>
            <a:r>
              <a:rPr lang="de-CH" sz="1200" dirty="0">
                <a:sym typeface="Wingdings" panose="05000000000000000000" pitchFamily="2" charset="2"/>
              </a:rPr>
              <a:t>, </a:t>
            </a:r>
            <a:r>
              <a:rPr lang="de-CH" sz="1200" dirty="0" err="1">
                <a:sym typeface="Wingdings" panose="05000000000000000000" pitchFamily="2" charset="2"/>
              </a:rPr>
              <a:t>and</a:t>
            </a:r>
            <a:r>
              <a:rPr lang="de-CH" sz="1200" dirty="0">
                <a:sym typeface="Wingdings" panose="05000000000000000000" pitchFamily="2" charset="2"/>
              </a:rPr>
              <a:t> </a:t>
            </a:r>
            <a:r>
              <a:rPr lang="de-CH" sz="1200" dirty="0" err="1">
                <a:sym typeface="Wingdings" panose="05000000000000000000" pitchFamily="2" charset="2"/>
              </a:rPr>
              <a:t>concomitantly</a:t>
            </a:r>
            <a:r>
              <a:rPr lang="de-CH" sz="1200" dirty="0">
                <a:sym typeface="Wingdings" panose="05000000000000000000" pitchFamily="2" charset="2"/>
              </a:rPr>
              <a:t> </a:t>
            </a:r>
            <a:r>
              <a:rPr lang="de-CH" sz="1200" dirty="0" err="1">
                <a:sym typeface="Wingdings" panose="05000000000000000000" pitchFamily="2" charset="2"/>
              </a:rPr>
              <a:t>appraising</a:t>
            </a:r>
            <a:r>
              <a:rPr lang="de-CH" sz="1200" dirty="0">
                <a:sym typeface="Wingdings" panose="05000000000000000000" pitchFamily="2" charset="2"/>
              </a:rPr>
              <a:t> qualitative, quantitative </a:t>
            </a:r>
            <a:r>
              <a:rPr lang="de-CH" sz="1200" dirty="0" err="1">
                <a:sym typeface="Wingdings" panose="05000000000000000000" pitchFamily="2" charset="2"/>
              </a:rPr>
              <a:t>and</a:t>
            </a:r>
            <a:r>
              <a:rPr lang="de-CH" sz="1200" dirty="0">
                <a:sym typeface="Wingdings" panose="05000000000000000000" pitchFamily="2" charset="2"/>
              </a:rPr>
              <a:t> </a:t>
            </a:r>
            <a:r>
              <a:rPr lang="de-CH" sz="1200" dirty="0" err="1">
                <a:sym typeface="Wingdings" panose="05000000000000000000" pitchFamily="2" charset="2"/>
              </a:rPr>
              <a:t>mixed</a:t>
            </a:r>
            <a:r>
              <a:rPr lang="de-CH" sz="1200" dirty="0">
                <a:sym typeface="Wingdings" panose="05000000000000000000" pitchFamily="2" charset="2"/>
              </a:rPr>
              <a:t> </a:t>
            </a:r>
            <a:r>
              <a:rPr lang="de-CH" sz="1200" dirty="0" err="1">
                <a:sym typeface="Wingdings" panose="05000000000000000000" pitchFamily="2" charset="2"/>
              </a:rPr>
              <a:t>methods</a:t>
            </a:r>
            <a:r>
              <a:rPr lang="de-CH" sz="1200" dirty="0">
                <a:sym typeface="Wingdings" panose="05000000000000000000" pitchFamily="2" charset="2"/>
              </a:rPr>
              <a:t> </a:t>
            </a:r>
            <a:r>
              <a:rPr lang="de-CH" sz="1200" dirty="0" err="1">
                <a:sym typeface="Wingdings" panose="05000000000000000000" pitchFamily="2" charset="2"/>
              </a:rPr>
              <a:t>primary</a:t>
            </a:r>
            <a:r>
              <a:rPr lang="de-CH" sz="1200" dirty="0">
                <a:sym typeface="Wingdings" panose="05000000000000000000" pitchFamily="2" charset="2"/>
              </a:rPr>
              <a:t> </a:t>
            </a:r>
            <a:r>
              <a:rPr lang="de-CH" sz="1200" dirty="0" err="1">
                <a:sym typeface="Wingdings" panose="05000000000000000000" pitchFamily="2" charset="2"/>
              </a:rPr>
              <a:t>studies</a:t>
            </a:r>
            <a:r>
              <a:rPr lang="de-CH" sz="1200" dirty="0">
                <a:sym typeface="Wingdings" panose="05000000000000000000" pitchFamily="2" charset="2"/>
              </a:rPr>
              <a:t> in Mixed Studies Reviews. International Journal </a:t>
            </a:r>
            <a:r>
              <a:rPr lang="de-CH" sz="1200" dirty="0" err="1">
                <a:sym typeface="Wingdings" panose="05000000000000000000" pitchFamily="2" charset="2"/>
              </a:rPr>
              <a:t>of</a:t>
            </a:r>
            <a:r>
              <a:rPr lang="de-CH" sz="1200" dirty="0">
                <a:sym typeface="Wingdings" panose="05000000000000000000" pitchFamily="2" charset="2"/>
              </a:rPr>
              <a:t> Nursing Studies, 46(4), </a:t>
            </a:r>
            <a:r>
              <a:rPr lang="de-CH" sz="1200" dirty="0" smtClean="0">
                <a:sym typeface="Wingdings" panose="05000000000000000000" pitchFamily="2" charset="2"/>
              </a:rPr>
              <a:t>529–546.              	 … </a:t>
            </a:r>
            <a:r>
              <a:rPr lang="de-CH" sz="1200" b="1" dirty="0" smtClean="0">
                <a:sym typeface="Wingdings" panose="05000000000000000000" pitchFamily="2" charset="2"/>
              </a:rPr>
              <a:t>weitere Literatur beim Verfasser erhältlich </a:t>
            </a:r>
            <a:r>
              <a:rPr lang="de-CH" sz="1200" dirty="0" smtClean="0">
                <a:sym typeface="Wingdings" panose="05000000000000000000" pitchFamily="2" charset="2"/>
              </a:rPr>
              <a:t>…</a:t>
            </a:r>
            <a:endParaRPr lang="de-CH" sz="1200" dirty="0"/>
          </a:p>
        </p:txBody>
      </p:sp>
      <p:sp>
        <p:nvSpPr>
          <p:cNvPr id="119" name="Textfeld 118"/>
          <p:cNvSpPr txBox="1"/>
          <p:nvPr/>
        </p:nvSpPr>
        <p:spPr>
          <a:xfrm>
            <a:off x="14635931" y="40656527"/>
            <a:ext cx="96490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CH" sz="1600" b="1" dirty="0" smtClean="0"/>
              <a:t>FHS St.Gallen</a:t>
            </a:r>
          </a:p>
          <a:p>
            <a:pPr algn="r"/>
            <a:r>
              <a:rPr lang="de-CH" sz="1600" dirty="0" smtClean="0"/>
              <a:t>Prof</a:t>
            </a:r>
            <a:r>
              <a:rPr lang="de-CH" sz="1600" dirty="0" smtClean="0"/>
              <a:t>. Dr. </a:t>
            </a:r>
            <a:r>
              <a:rPr lang="de-CH" sz="1600" b="1" dirty="0" smtClean="0"/>
              <a:t>André Fringer</a:t>
            </a:r>
            <a:r>
              <a:rPr lang="de-CH" sz="1600" dirty="0" smtClean="0"/>
              <a:t>, MScN (BScN, RN)</a:t>
            </a:r>
          </a:p>
          <a:p>
            <a:pPr algn="r"/>
            <a:r>
              <a:rPr lang="de-CH" sz="1600" dirty="0" smtClean="0"/>
              <a:t>Institut für Angewandte Pflegewissenschaft </a:t>
            </a:r>
            <a:r>
              <a:rPr lang="de-CH" sz="1600" dirty="0" smtClean="0"/>
              <a:t>(IPW-FHS)</a:t>
            </a:r>
            <a:endParaRPr lang="de-CH" sz="1600" dirty="0" smtClean="0"/>
          </a:p>
          <a:p>
            <a:pPr algn="r"/>
            <a:r>
              <a:rPr lang="de-CH" sz="1600" dirty="0" smtClean="0"/>
              <a:t>Rosenbergstrasse 59, Postfach</a:t>
            </a:r>
          </a:p>
          <a:p>
            <a:pPr algn="r"/>
            <a:r>
              <a:rPr lang="de-CH" sz="1600" dirty="0" smtClean="0"/>
              <a:t>9001 St.Gallen, Schweiz</a:t>
            </a:r>
          </a:p>
          <a:p>
            <a:pPr algn="r"/>
            <a:r>
              <a:rPr lang="de-CH" sz="1600" dirty="0" smtClean="0"/>
              <a:t>Tel. +41 71 226 15 52</a:t>
            </a:r>
          </a:p>
          <a:p>
            <a:pPr algn="r"/>
            <a:r>
              <a:rPr lang="de-CH" sz="1600" b="1" dirty="0" smtClean="0">
                <a:hlinkClick r:id="rId10"/>
              </a:rPr>
              <a:t>andre.fringer@fhsg.ch</a:t>
            </a:r>
            <a:r>
              <a:rPr lang="de-CH" sz="1600" b="1" dirty="0" smtClean="0"/>
              <a:t> </a:t>
            </a:r>
            <a:endParaRPr lang="de-CH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162724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1738</Words>
  <Application>Microsoft Office PowerPoint</Application>
  <PresentationFormat>Benutzerdefiniert</PresentationFormat>
  <Paragraphs>345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FHS St.Gallen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Heidrun Gattinger</dc:creator>
  <cp:lastModifiedBy>Ulrich Otto</cp:lastModifiedBy>
  <cp:revision>227</cp:revision>
  <cp:lastPrinted>2014-01-27T15:06:12Z</cp:lastPrinted>
  <dcterms:created xsi:type="dcterms:W3CDTF">2012-04-26T11:57:30Z</dcterms:created>
  <dcterms:modified xsi:type="dcterms:W3CDTF">2014-02-10T09:22:49Z</dcterms:modified>
</cp:coreProperties>
</file>